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2" r:id="rId1"/>
  </p:sldMasterIdLst>
  <p:notesMasterIdLst>
    <p:notesMasterId r:id="rId18"/>
  </p:notesMasterIdLst>
  <p:sldIdLst>
    <p:sldId id="256" r:id="rId2"/>
    <p:sldId id="260" r:id="rId3"/>
    <p:sldId id="257" r:id="rId4"/>
    <p:sldId id="258" r:id="rId5"/>
    <p:sldId id="259" r:id="rId6"/>
    <p:sldId id="261" r:id="rId7"/>
    <p:sldId id="262" r:id="rId8"/>
    <p:sldId id="263" r:id="rId9"/>
    <p:sldId id="266" r:id="rId10"/>
    <p:sldId id="267" r:id="rId11"/>
    <p:sldId id="265" r:id="rId12"/>
    <p:sldId id="273" r:id="rId13"/>
    <p:sldId id="271" r:id="rId14"/>
    <p:sldId id="272" r:id="rId15"/>
    <p:sldId id="268"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nhan Ma" initials="CM" lastIdx="1" clrIdx="0">
    <p:extLst/>
  </p:cmAuthor>
  <p:cmAuthor id="2" name="Chenhan Ma" initials="CM [2]" lastIdx="1" clrIdx="1">
    <p:extLst/>
  </p:cmAuthor>
  <p:cmAuthor id="3" name="Chenhan Ma" initials="CM [3]" lastIdx="1" clrIdx="2">
    <p:extLst/>
  </p:cmAuthor>
  <p:cmAuthor id="4" name="Chenhan Ma" initials="CM [4]" lastIdx="1" clrIdx="3">
    <p:extLst/>
  </p:cmAuthor>
  <p:cmAuthor id="5" name="Chenhan Ma" initials="CM [5]" lastIdx="1" clrIdx="4">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740"/>
  </p:normalViewPr>
  <p:slideViewPr>
    <p:cSldViewPr snapToGrid="0" snapToObjects="1">
      <p:cViewPr>
        <p:scale>
          <a:sx n="124" d="100"/>
          <a:sy n="124" d="100"/>
        </p:scale>
        <p:origin x="6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4-26T10:23:16.602" idx="1">
    <p:pos x="4320" y="2585"/>
    <p:text>Users typically have to write very complex queries (e.g., in SQL), which are hard to optimize and execute eciently. Moreover, users often have to wait until a query nishes without getting any intermediate (online) results, which is often sucient for exploratory purposes.
</p:text>
    <p:extLst>
      <p:ext uri="{C676402C-5697-4E1C-873F-D02D1690AC5C}">
        <p15:threadingInfo xmlns:p15="http://schemas.microsoft.com/office/powerpoint/2012/main" timeZoneBias="-6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4" dt="2017-04-26T12:09:12.930" idx="1">
    <p:pos x="5734" y="3377"/>
    <p:text>This allows the user to interrupt the query and modify it to better react her interests.
</p:text>
    <p:extLst mod="1">
      <p:ext uri="{C676402C-5697-4E1C-873F-D02D1690AC5C}">
        <p15:threadingInfo xmlns:p15="http://schemas.microsoft.com/office/powerpoint/2012/main" timeZoneBias="-6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7-04-26T11:43:24.094" idx="1">
    <p:pos x="10" y="10"/>
    <p:text>In contrast, dynamic or interactive approaches to data analysis stress the user interaction with the data in a graphical environment, allowing direct manipulation in the form of instantaneous selection, deletion, rotation, and other transformations of data points to aid in the exploration of structure and the discovery of patterns.
</p:text>
    <p:extLst>
      <p:ext uri="{C676402C-5697-4E1C-873F-D02D1690AC5C}">
        <p15:threadingInfo xmlns:p15="http://schemas.microsoft.com/office/powerpoint/2012/main" timeZoneBias="-600"/>
      </p:ext>
    </p:extLst>
  </p:cm>
  <p:cm authorId="5" dt="2017-04-26T12:30:50.365" idx="1">
    <p:pos x="146" y="146"/>
    <p:text>Interactive statistical procedures become particularly effective when datasets are large (many observations) and high-dimensional (many variables), situations where characterisation of the data by a few numbers becomes increasingly unrealistic
</p:text>
    <p:extLst>
      <p:ext uri="{C676402C-5697-4E1C-873F-D02D1690AC5C}">
        <p15:threadingInfo xmlns:p15="http://schemas.microsoft.com/office/powerpoint/2012/main" timeZoneBias="-600"/>
      </p:ext>
    </p:extLst>
  </p:cm>
</p:cmLst>
</file>

<file path=ppt/media/image1.tiff>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4E0536-B899-FD42-A25C-6E2F2CD9C5A4}" type="datetimeFigureOut">
              <a:rPr kumimoji="1" lang="zh-CN" altLang="en-US" smtClean="0"/>
              <a:t>2017/4/30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FA33AD-074F-C541-B2FB-8B4B253E3785}" type="slidenum">
              <a:rPr kumimoji="1" lang="zh-CN" altLang="en-US" smtClean="0"/>
              <a:t>‹#›</a:t>
            </a:fld>
            <a:endParaRPr kumimoji="1" lang="zh-CN" altLang="en-US"/>
          </a:p>
        </p:txBody>
      </p:sp>
    </p:spTree>
    <p:extLst>
      <p:ext uri="{BB962C8B-B14F-4D97-AF65-F5344CB8AC3E}">
        <p14:creationId xmlns:p14="http://schemas.microsoft.com/office/powerpoint/2010/main" val="3116045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B61BEF0D-F0BB-DE4B-95CE-6DB70DBA9567}" type="datetimeFigureOut">
              <a:rPr lang="en-US" smtClean="0"/>
              <a:pPr/>
              <a:t>4/30/17</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D57F1E4F-1CFF-5643-939E-217C01CDF565}"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4/30/17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B61BEF0D-F0BB-DE4B-95CE-6DB70DBA9567}" type="datetimeFigureOut">
              <a:rPr lang="en-US" smtClean="0"/>
              <a:pPr/>
              <a:t>4/30/17</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D57F1E4F-1CFF-5643-939E-217C01CDF565}" type="slidenum">
              <a:rPr lang="en-US" smtClean="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4/30/17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4/30/17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4/30/17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4/30/17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2A54C80-263E-416B-A8E0-580EDEADCBDC}" type="datetimeFigureOut">
              <a:rPr lang="en-US" smtClean="0"/>
              <a:t>4/30/17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19954A3-9DFD-4C44-94BA-B95130A3BA1C}"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61BEF0D-F0BB-DE4B-95CE-6DB70DBA9567}" type="datetimeFigureOut">
              <a:rPr lang="en-US" smtClean="0"/>
              <a:pPr/>
              <a:t>4/30/17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kumimoji="1" lang="zh-CN"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57F1E4F-1CFF-5643-939E-217C01CDF56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B61BEF0D-F0BB-DE4B-95CE-6DB70DBA9567}" type="datetimeFigureOut">
              <a:rPr lang="en-US" smtClean="0"/>
              <a:pPr/>
              <a:t>4/30/17</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D57F1E4F-1CFF-5643-939E-217C01CDF56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50277589"/>
      </p:ext>
    </p:extLst>
  </p:cSld>
  <p:clrMap bg1="lt1" tx1="dk1" bg2="lt2" tx2="dk2" accent1="accent1" accent2="accent2" accent3="accent3" accent4="accent4" accent5="accent5" accent6="accent6" hlink="hlink" folHlink="fol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3"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comments" Target="../comments/commen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omments" Target="../comments/commen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6612467" y="4218709"/>
            <a:ext cx="4360332" cy="1901537"/>
          </a:xfrm>
        </p:spPr>
        <p:txBody>
          <a:bodyPr>
            <a:normAutofit/>
          </a:bodyPr>
          <a:lstStyle/>
          <a:p>
            <a:pPr algn="l"/>
            <a:r>
              <a:rPr lang="en-US" altLang="zh-CN" sz="2000" dirty="0" smtClean="0">
                <a:solidFill>
                  <a:schemeClr val="tx1"/>
                </a:solidFill>
                <a:latin typeface="Arial" charset="0"/>
                <a:ea typeface="Arial" charset="0"/>
                <a:cs typeface="Arial" charset="0"/>
              </a:rPr>
              <a:t>Radhika </a:t>
            </a:r>
            <a:r>
              <a:rPr lang="en-US" altLang="zh-CN" sz="2000" dirty="0" err="1" smtClean="0">
                <a:solidFill>
                  <a:schemeClr val="tx1"/>
                </a:solidFill>
                <a:latin typeface="Arial" charset="0"/>
                <a:ea typeface="Arial" charset="0"/>
                <a:cs typeface="Arial" charset="0"/>
              </a:rPr>
              <a:t>Bisht</a:t>
            </a:r>
            <a:r>
              <a:rPr lang="zh-CN" altLang="en-US" sz="2000" dirty="0" smtClean="0">
                <a:solidFill>
                  <a:schemeClr val="tx1"/>
                </a:solidFill>
                <a:latin typeface="Arial" charset="0"/>
                <a:ea typeface="Arial" charset="0"/>
                <a:cs typeface="Arial" charset="0"/>
              </a:rPr>
              <a:t>                </a:t>
            </a:r>
            <a:r>
              <a:rPr lang="en-US" altLang="zh-CN" sz="2000" dirty="0" smtClean="0">
                <a:solidFill>
                  <a:schemeClr val="tx1"/>
                </a:solidFill>
                <a:latin typeface="Arial" charset="0"/>
                <a:ea typeface="Arial" charset="0"/>
                <a:cs typeface="Arial" charset="0"/>
              </a:rPr>
              <a:t>829299</a:t>
            </a:r>
          </a:p>
          <a:p>
            <a:pPr algn="l"/>
            <a:r>
              <a:rPr lang="en-US" altLang="zh-CN" sz="2000" dirty="0" smtClean="0">
                <a:solidFill>
                  <a:schemeClr val="tx1"/>
                </a:solidFill>
                <a:latin typeface="Arial" charset="0"/>
                <a:ea typeface="Arial" charset="0"/>
                <a:cs typeface="Arial" charset="0"/>
              </a:rPr>
              <a:t>Chenhan Ma</a:t>
            </a:r>
            <a:r>
              <a:rPr lang="zh-CN" altLang="en-US" sz="2000" dirty="0" smtClean="0">
                <a:solidFill>
                  <a:schemeClr val="tx1"/>
                </a:solidFill>
                <a:latin typeface="Arial" charset="0"/>
                <a:ea typeface="Arial" charset="0"/>
                <a:cs typeface="Arial" charset="0"/>
              </a:rPr>
              <a:t>                  </a:t>
            </a:r>
            <a:r>
              <a:rPr lang="en-US" altLang="zh-CN" sz="2000" dirty="0" smtClean="0">
                <a:solidFill>
                  <a:schemeClr val="tx1"/>
                </a:solidFill>
                <a:latin typeface="Arial" charset="0"/>
                <a:ea typeface="Arial" charset="0"/>
                <a:cs typeface="Arial" charset="0"/>
              </a:rPr>
              <a:t>823289</a:t>
            </a:r>
          </a:p>
          <a:p>
            <a:pPr algn="l"/>
            <a:r>
              <a:rPr lang="en-US" altLang="zh-CN" sz="2000" dirty="0">
                <a:solidFill>
                  <a:schemeClr val="tx1"/>
                </a:solidFill>
                <a:latin typeface="Arial" charset="0"/>
                <a:ea typeface="Arial" charset="0"/>
                <a:cs typeface="Arial" charset="0"/>
              </a:rPr>
              <a:t>Martin David </a:t>
            </a:r>
            <a:r>
              <a:rPr lang="en-US" altLang="zh-CN" sz="2000" dirty="0" smtClean="0">
                <a:solidFill>
                  <a:schemeClr val="tx1"/>
                </a:solidFill>
                <a:latin typeface="Arial" charset="0"/>
                <a:ea typeface="Arial" charset="0"/>
                <a:cs typeface="Arial" charset="0"/>
              </a:rPr>
              <a:t>Valentino</a:t>
            </a:r>
            <a:r>
              <a:rPr lang="zh-CN" altLang="en-US" sz="2000" dirty="0" smtClean="0">
                <a:solidFill>
                  <a:schemeClr val="tx1"/>
                </a:solidFill>
                <a:latin typeface="Arial" charset="0"/>
                <a:ea typeface="Arial" charset="0"/>
                <a:cs typeface="Arial" charset="0"/>
              </a:rPr>
              <a:t>  </a:t>
            </a:r>
            <a:r>
              <a:rPr lang="en-US" altLang="zh-CN" sz="2000" dirty="0" smtClean="0">
                <a:solidFill>
                  <a:schemeClr val="tx1"/>
                </a:solidFill>
                <a:latin typeface="Arial" charset="0"/>
                <a:ea typeface="Arial" charset="0"/>
                <a:cs typeface="Arial" charset="0"/>
              </a:rPr>
              <a:t>825178</a:t>
            </a:r>
          </a:p>
          <a:p>
            <a:pPr algn="l"/>
            <a:r>
              <a:rPr lang="en-US" altLang="zh-CN" sz="2000" dirty="0" err="1">
                <a:solidFill>
                  <a:schemeClr val="tx1"/>
                </a:solidFill>
                <a:latin typeface="Arial" charset="0"/>
                <a:ea typeface="Arial" charset="0"/>
                <a:cs typeface="Arial" charset="0"/>
              </a:rPr>
              <a:t>Yanan</a:t>
            </a:r>
            <a:r>
              <a:rPr lang="en-US" altLang="zh-CN" sz="2000" dirty="0">
                <a:solidFill>
                  <a:schemeClr val="tx1"/>
                </a:solidFill>
                <a:latin typeface="Arial" charset="0"/>
                <a:ea typeface="Arial" charset="0"/>
                <a:cs typeface="Arial" charset="0"/>
              </a:rPr>
              <a:t> </a:t>
            </a:r>
            <a:r>
              <a:rPr lang="en-US" altLang="zh-CN" sz="2000" dirty="0" smtClean="0">
                <a:solidFill>
                  <a:schemeClr val="tx1"/>
                </a:solidFill>
                <a:latin typeface="Arial" charset="0"/>
                <a:ea typeface="Arial" charset="0"/>
                <a:cs typeface="Arial" charset="0"/>
              </a:rPr>
              <a:t>Wang</a:t>
            </a:r>
            <a:r>
              <a:rPr lang="zh-CN" altLang="en-US" sz="2000" dirty="0" smtClean="0">
                <a:solidFill>
                  <a:schemeClr val="tx1"/>
                </a:solidFill>
                <a:latin typeface="Arial" charset="0"/>
                <a:ea typeface="Arial" charset="0"/>
                <a:cs typeface="Arial" charset="0"/>
              </a:rPr>
              <a:t>                  </a:t>
            </a:r>
            <a:r>
              <a:rPr lang="en-US" altLang="zh-CN" sz="2000" dirty="0" smtClean="0">
                <a:solidFill>
                  <a:schemeClr val="tx1"/>
                </a:solidFill>
                <a:latin typeface="Arial" charset="0"/>
                <a:ea typeface="Arial" charset="0"/>
                <a:cs typeface="Arial" charset="0"/>
              </a:rPr>
              <a:t>789495</a:t>
            </a:r>
            <a:endParaRPr kumimoji="1" lang="zh-CN" altLang="en-US" sz="2000" dirty="0">
              <a:solidFill>
                <a:schemeClr val="tx1"/>
              </a:solidFill>
              <a:latin typeface="Arial" charset="0"/>
              <a:ea typeface="Arial" charset="0"/>
              <a:cs typeface="Arial" charset="0"/>
            </a:endParaRPr>
          </a:p>
        </p:txBody>
      </p:sp>
      <p:sp>
        <p:nvSpPr>
          <p:cNvPr id="9" name="文本框 8"/>
          <p:cNvSpPr txBox="1"/>
          <p:nvPr/>
        </p:nvSpPr>
        <p:spPr>
          <a:xfrm>
            <a:off x="1361209" y="1350817"/>
            <a:ext cx="7356764" cy="1446550"/>
          </a:xfrm>
          <a:prstGeom prst="rect">
            <a:avLst/>
          </a:prstGeom>
          <a:noFill/>
        </p:spPr>
        <p:txBody>
          <a:bodyPr wrap="square" rtlCol="0">
            <a:spAutoFit/>
          </a:bodyPr>
          <a:lstStyle/>
          <a:p>
            <a:r>
              <a:rPr kumimoji="1" lang="en-US" altLang="zh-CN" sz="4400" b="1" dirty="0" smtClean="0">
                <a:latin typeface="Arial" charset="0"/>
                <a:ea typeface="Arial" charset="0"/>
                <a:cs typeface="Arial" charset="0"/>
              </a:rPr>
              <a:t>Interactive</a:t>
            </a:r>
            <a:r>
              <a:rPr kumimoji="1" lang="zh-CN" altLang="en-US" sz="4400" b="1" dirty="0" smtClean="0">
                <a:latin typeface="Arial" charset="0"/>
                <a:ea typeface="Arial" charset="0"/>
                <a:cs typeface="Arial" charset="0"/>
              </a:rPr>
              <a:t> </a:t>
            </a:r>
            <a:r>
              <a:rPr kumimoji="1" lang="en-US" altLang="zh-CN" sz="4400" b="1" dirty="0" smtClean="0">
                <a:latin typeface="Arial" charset="0"/>
                <a:ea typeface="Arial" charset="0"/>
                <a:cs typeface="Arial" charset="0"/>
              </a:rPr>
              <a:t>Data</a:t>
            </a:r>
            <a:r>
              <a:rPr kumimoji="1" lang="zh-CN" altLang="en-US" sz="4400" b="1" dirty="0" smtClean="0">
                <a:latin typeface="Arial" charset="0"/>
                <a:ea typeface="Arial" charset="0"/>
                <a:cs typeface="Arial" charset="0"/>
              </a:rPr>
              <a:t> </a:t>
            </a:r>
            <a:r>
              <a:rPr kumimoji="1" lang="en-US" altLang="zh-CN" sz="4400" b="1" dirty="0" smtClean="0">
                <a:latin typeface="Arial" charset="0"/>
                <a:ea typeface="Arial" charset="0"/>
                <a:cs typeface="Arial" charset="0"/>
              </a:rPr>
              <a:t>Exploration</a:t>
            </a:r>
            <a:r>
              <a:rPr kumimoji="1" lang="zh-CN" altLang="en-US" sz="4400" b="1" dirty="0" smtClean="0">
                <a:latin typeface="Arial" charset="0"/>
                <a:ea typeface="Arial" charset="0"/>
                <a:cs typeface="Arial" charset="0"/>
              </a:rPr>
              <a:t> </a:t>
            </a:r>
            <a:r>
              <a:rPr kumimoji="1" lang="en-US" altLang="zh-CN" sz="4400" b="1" dirty="0" smtClean="0">
                <a:latin typeface="Arial" charset="0"/>
                <a:ea typeface="Arial" charset="0"/>
                <a:cs typeface="Arial" charset="0"/>
              </a:rPr>
              <a:t>And</a:t>
            </a:r>
            <a:r>
              <a:rPr kumimoji="1" lang="zh-CN" altLang="en-US" sz="4400" b="1" dirty="0" smtClean="0">
                <a:latin typeface="Arial" charset="0"/>
                <a:ea typeface="Arial" charset="0"/>
                <a:cs typeface="Arial" charset="0"/>
              </a:rPr>
              <a:t> </a:t>
            </a:r>
            <a:r>
              <a:rPr kumimoji="1" lang="en-US" altLang="zh-CN" sz="4400" b="1" dirty="0" smtClean="0">
                <a:latin typeface="Arial" charset="0"/>
                <a:ea typeface="Arial" charset="0"/>
                <a:cs typeface="Arial" charset="0"/>
              </a:rPr>
              <a:t>Analytics</a:t>
            </a:r>
            <a:endParaRPr kumimoji="1" lang="zh-CN" altLang="en-US" sz="4400" b="1" dirty="0">
              <a:latin typeface="Arial" charset="0"/>
              <a:ea typeface="Arial" charset="0"/>
              <a:cs typeface="Arial" charset="0"/>
            </a:endParaRPr>
          </a:p>
        </p:txBody>
      </p:sp>
    </p:spTree>
    <p:extLst>
      <p:ext uri="{BB962C8B-B14F-4D97-AF65-F5344CB8AC3E}">
        <p14:creationId xmlns:p14="http://schemas.microsoft.com/office/powerpoint/2010/main" val="7638227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654067"/>
            <a:ext cx="9601200" cy="1485900"/>
          </a:xfrm>
        </p:spPr>
        <p:txBody>
          <a:bodyPr>
            <a:normAutofit/>
          </a:bodyPr>
          <a:lstStyle/>
          <a:p>
            <a:r>
              <a:rPr lang="en-US" sz="4000" b="1" dirty="0" smtClean="0"/>
              <a:t>IDE Application and </a:t>
            </a:r>
            <a:r>
              <a:rPr lang="en-US" sz="4000" b="1" dirty="0" smtClean="0"/>
              <a:t>Approaches</a:t>
            </a:r>
            <a:r>
              <a:rPr lang="en-US" altLang="zh-CN" sz="4000" b="1" dirty="0"/>
              <a:t> (</a:t>
            </a:r>
            <a:r>
              <a:rPr lang="en-US" altLang="zh-CN" sz="4000" b="1" dirty="0" smtClean="0"/>
              <a:t>Contd.)</a:t>
            </a:r>
            <a:endParaRPr lang="en-US" sz="4000" b="1" dirty="0"/>
          </a:p>
        </p:txBody>
      </p:sp>
      <p:sp>
        <p:nvSpPr>
          <p:cNvPr id="3" name="Content Placeholder 2"/>
          <p:cNvSpPr>
            <a:spLocks noGrp="1"/>
          </p:cNvSpPr>
          <p:nvPr>
            <p:ph idx="1"/>
          </p:nvPr>
        </p:nvSpPr>
        <p:spPr>
          <a:xfrm>
            <a:off x="1186754" y="1673274"/>
            <a:ext cx="9601200" cy="3581400"/>
          </a:xfrm>
        </p:spPr>
        <p:txBody>
          <a:bodyPr/>
          <a:lstStyle/>
          <a:p>
            <a:r>
              <a:rPr lang="en-US" sz="2400" b="1" dirty="0" smtClean="0"/>
              <a:t>Semantic Windows Approaches</a:t>
            </a:r>
          </a:p>
          <a:p>
            <a:r>
              <a:rPr lang="en-US" dirty="0" smtClean="0"/>
              <a:t>An extension over existing DBMS technology (PostgreSQL)</a:t>
            </a:r>
          </a:p>
        </p:txBody>
      </p:sp>
      <p:pic>
        <p:nvPicPr>
          <p:cNvPr id="4" name="Picture 3"/>
          <p:cNvPicPr>
            <a:picLocks noChangeAspect="1"/>
          </p:cNvPicPr>
          <p:nvPr/>
        </p:nvPicPr>
        <p:blipFill>
          <a:blip r:embed="rId2"/>
          <a:stretch>
            <a:fillRect/>
          </a:stretch>
        </p:blipFill>
        <p:spPr>
          <a:xfrm>
            <a:off x="1219200" y="2777355"/>
            <a:ext cx="5486148" cy="2704264"/>
          </a:xfrm>
          <a:prstGeom prst="rect">
            <a:avLst/>
          </a:prstGeom>
        </p:spPr>
      </p:pic>
      <p:pic>
        <p:nvPicPr>
          <p:cNvPr id="5" name="Picture 4"/>
          <p:cNvPicPr>
            <a:picLocks noChangeAspect="1"/>
          </p:cNvPicPr>
          <p:nvPr/>
        </p:nvPicPr>
        <p:blipFill>
          <a:blip r:embed="rId3"/>
          <a:stretch>
            <a:fillRect/>
          </a:stretch>
        </p:blipFill>
        <p:spPr>
          <a:xfrm>
            <a:off x="6947493" y="2777355"/>
            <a:ext cx="5030728" cy="2704264"/>
          </a:xfrm>
          <a:prstGeom prst="rect">
            <a:avLst/>
          </a:prstGeom>
        </p:spPr>
      </p:pic>
      <p:sp>
        <p:nvSpPr>
          <p:cNvPr id="6" name="TextBox 5"/>
          <p:cNvSpPr txBox="1"/>
          <p:nvPr/>
        </p:nvSpPr>
        <p:spPr>
          <a:xfrm>
            <a:off x="7849298" y="5584285"/>
            <a:ext cx="3372590" cy="307777"/>
          </a:xfrm>
          <a:prstGeom prst="rect">
            <a:avLst/>
          </a:prstGeom>
          <a:noFill/>
        </p:spPr>
        <p:txBody>
          <a:bodyPr wrap="none" rtlCol="0">
            <a:spAutoFit/>
          </a:bodyPr>
          <a:lstStyle/>
          <a:p>
            <a:r>
              <a:rPr lang="en-US" sz="1400" dirty="0" smtClean="0"/>
              <a:t>SW design as a layer on top of PostgreSQL</a:t>
            </a:r>
            <a:endParaRPr lang="en-US" sz="1400" dirty="0"/>
          </a:p>
        </p:txBody>
      </p:sp>
      <p:sp>
        <p:nvSpPr>
          <p:cNvPr id="7" name="TextBox 6"/>
          <p:cNvSpPr txBox="1"/>
          <p:nvPr/>
        </p:nvSpPr>
        <p:spPr>
          <a:xfrm>
            <a:off x="1314142" y="5595787"/>
            <a:ext cx="5065935" cy="523220"/>
          </a:xfrm>
          <a:prstGeom prst="rect">
            <a:avLst/>
          </a:prstGeom>
          <a:noFill/>
        </p:spPr>
        <p:txBody>
          <a:bodyPr wrap="square" rtlCol="0">
            <a:spAutoFit/>
          </a:bodyPr>
          <a:lstStyle/>
          <a:p>
            <a:pPr algn="ctr"/>
            <a:r>
              <a:rPr lang="en-US" sz="1400" dirty="0" smtClean="0"/>
              <a:t>An example of an SW query written with the proposed SQL</a:t>
            </a:r>
          </a:p>
          <a:p>
            <a:pPr algn="ctr"/>
            <a:r>
              <a:rPr lang="en-US" sz="1400" dirty="0" smtClean="0"/>
              <a:t>extensions</a:t>
            </a:r>
            <a:endParaRPr lang="en-US" sz="1400" dirty="0"/>
          </a:p>
        </p:txBody>
      </p:sp>
    </p:spTree>
    <p:extLst>
      <p:ext uri="{BB962C8B-B14F-4D97-AF65-F5344CB8AC3E}">
        <p14:creationId xmlns:p14="http://schemas.microsoft.com/office/powerpoint/2010/main" val="16615279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IDE Application and </a:t>
            </a:r>
            <a:r>
              <a:rPr lang="en-US" sz="4000" b="1" dirty="0" smtClean="0"/>
              <a:t>Approaches</a:t>
            </a:r>
            <a:r>
              <a:rPr lang="en-US" altLang="zh-CN" sz="4000" b="1" dirty="0"/>
              <a:t> (</a:t>
            </a:r>
            <a:r>
              <a:rPr lang="en-US" altLang="zh-CN" sz="4000" b="1" dirty="0" smtClean="0"/>
              <a:t>Contd.)</a:t>
            </a:r>
            <a:endParaRPr lang="en-US" sz="4000" b="1" dirty="0"/>
          </a:p>
        </p:txBody>
      </p:sp>
      <p:sp>
        <p:nvSpPr>
          <p:cNvPr id="3" name="Content Placeholder 2"/>
          <p:cNvSpPr>
            <a:spLocks noGrp="1"/>
          </p:cNvSpPr>
          <p:nvPr>
            <p:ph idx="1"/>
          </p:nvPr>
        </p:nvSpPr>
        <p:spPr>
          <a:xfrm>
            <a:off x="1288473" y="1582210"/>
            <a:ext cx="9601200" cy="3581400"/>
          </a:xfrm>
        </p:spPr>
        <p:txBody>
          <a:bodyPr>
            <a:normAutofit/>
          </a:bodyPr>
          <a:lstStyle/>
          <a:p>
            <a:r>
              <a:rPr lang="en-US" sz="2400" b="1" dirty="0" smtClean="0"/>
              <a:t>AIDE (Automated Interactive Data Exploration)</a:t>
            </a:r>
          </a:p>
        </p:txBody>
      </p:sp>
      <p:pic>
        <p:nvPicPr>
          <p:cNvPr id="4" name="Picture 3"/>
          <p:cNvPicPr>
            <a:picLocks noChangeAspect="1"/>
          </p:cNvPicPr>
          <p:nvPr/>
        </p:nvPicPr>
        <p:blipFill>
          <a:blip r:embed="rId2"/>
          <a:stretch>
            <a:fillRect/>
          </a:stretch>
        </p:blipFill>
        <p:spPr>
          <a:xfrm>
            <a:off x="838200" y="2167593"/>
            <a:ext cx="6083300" cy="3162300"/>
          </a:xfrm>
          <a:prstGeom prst="rect">
            <a:avLst/>
          </a:prstGeom>
        </p:spPr>
      </p:pic>
      <p:pic>
        <p:nvPicPr>
          <p:cNvPr id="5" name="Picture 4"/>
          <p:cNvPicPr>
            <a:picLocks noChangeAspect="1"/>
          </p:cNvPicPr>
          <p:nvPr/>
        </p:nvPicPr>
        <p:blipFill>
          <a:blip r:embed="rId3"/>
          <a:stretch>
            <a:fillRect/>
          </a:stretch>
        </p:blipFill>
        <p:spPr>
          <a:xfrm>
            <a:off x="7046639" y="2167593"/>
            <a:ext cx="5003800" cy="3233102"/>
          </a:xfrm>
          <a:prstGeom prst="rect">
            <a:avLst/>
          </a:prstGeom>
        </p:spPr>
      </p:pic>
      <p:sp>
        <p:nvSpPr>
          <p:cNvPr id="6" name="TextBox 5"/>
          <p:cNvSpPr txBox="1"/>
          <p:nvPr/>
        </p:nvSpPr>
        <p:spPr>
          <a:xfrm>
            <a:off x="2754510" y="5441216"/>
            <a:ext cx="2250679" cy="307777"/>
          </a:xfrm>
          <a:prstGeom prst="rect">
            <a:avLst/>
          </a:prstGeom>
          <a:noFill/>
        </p:spPr>
        <p:txBody>
          <a:bodyPr wrap="square" rtlCol="0">
            <a:spAutoFit/>
          </a:bodyPr>
          <a:lstStyle/>
          <a:p>
            <a:r>
              <a:rPr lang="en-US" sz="1400" dirty="0" smtClean="0"/>
              <a:t>AIDE Framework</a:t>
            </a:r>
            <a:endParaRPr lang="en-US" sz="1400" dirty="0"/>
          </a:p>
        </p:txBody>
      </p:sp>
      <p:sp>
        <p:nvSpPr>
          <p:cNvPr id="7" name="TextBox 6"/>
          <p:cNvSpPr txBox="1"/>
          <p:nvPr/>
        </p:nvSpPr>
        <p:spPr>
          <a:xfrm>
            <a:off x="8622163" y="5447054"/>
            <a:ext cx="2078133" cy="307777"/>
          </a:xfrm>
          <a:prstGeom prst="rect">
            <a:avLst/>
          </a:prstGeom>
          <a:noFill/>
        </p:spPr>
        <p:txBody>
          <a:bodyPr wrap="none" rtlCol="0">
            <a:spAutoFit/>
          </a:bodyPr>
          <a:lstStyle/>
          <a:p>
            <a:r>
              <a:rPr lang="en-US" sz="1400" dirty="0" smtClean="0"/>
              <a:t>An example decision tree</a:t>
            </a:r>
            <a:endParaRPr lang="en-US" sz="1400" dirty="0"/>
          </a:p>
        </p:txBody>
      </p:sp>
    </p:spTree>
    <p:extLst>
      <p:ext uri="{BB962C8B-B14F-4D97-AF65-F5344CB8AC3E}">
        <p14:creationId xmlns:p14="http://schemas.microsoft.com/office/powerpoint/2010/main" val="2151213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b="1" dirty="0"/>
              <a:t>CHALLENGES &amp; OPEN PROBLEMS</a:t>
            </a:r>
            <a:r>
              <a:rPr lang="en-US" altLang="zh-CN" sz="6600" b="1" dirty="0"/>
              <a:t/>
            </a:r>
            <a:br>
              <a:rPr lang="en-US" altLang="zh-CN" sz="6600" b="1" dirty="0"/>
            </a:br>
            <a:endParaRPr lang="en-US" altLang="zh-CN" sz="6600" b="1" dirty="0"/>
          </a:p>
        </p:txBody>
      </p:sp>
      <p:sp>
        <p:nvSpPr>
          <p:cNvPr id="3" name="内容占位符 2"/>
          <p:cNvSpPr>
            <a:spLocks noGrp="1"/>
          </p:cNvSpPr>
          <p:nvPr>
            <p:ph idx="1"/>
          </p:nvPr>
        </p:nvSpPr>
        <p:spPr>
          <a:xfrm>
            <a:off x="1371600" y="1428750"/>
            <a:ext cx="9601200" cy="3581400"/>
          </a:xfrm>
        </p:spPr>
        <p:txBody>
          <a:bodyPr/>
          <a:lstStyle/>
          <a:p>
            <a:r>
              <a:rPr lang="en-US" altLang="zh-CN" dirty="0" smtClean="0"/>
              <a:t>Big</a:t>
            </a:r>
            <a:r>
              <a:rPr lang="zh-CN" altLang="en-US" dirty="0" smtClean="0"/>
              <a:t> </a:t>
            </a:r>
            <a:r>
              <a:rPr lang="en-US" altLang="zh-CN" dirty="0" smtClean="0"/>
              <a:t>Data</a:t>
            </a:r>
            <a:r>
              <a:rPr lang="zh-CN" altLang="en-US" dirty="0" smtClean="0"/>
              <a:t> </a:t>
            </a:r>
            <a:r>
              <a:rPr lang="en-US" altLang="zh-CN" dirty="0" smtClean="0"/>
              <a:t>is</a:t>
            </a:r>
            <a:r>
              <a:rPr lang="zh-CN" altLang="en-US" dirty="0" smtClean="0"/>
              <a:t> </a:t>
            </a:r>
            <a:r>
              <a:rPr lang="en-US" altLang="zh-CN" dirty="0" smtClean="0"/>
              <a:t>not</a:t>
            </a:r>
            <a:r>
              <a:rPr lang="zh-CN" altLang="en-US" dirty="0" smtClean="0"/>
              <a:t> </a:t>
            </a:r>
            <a:r>
              <a:rPr lang="en-US" altLang="zh-CN" dirty="0" smtClean="0"/>
              <a:t>just</a:t>
            </a:r>
            <a:r>
              <a:rPr lang="zh-CN" altLang="en-US" dirty="0" smtClean="0"/>
              <a:t> </a:t>
            </a:r>
            <a:r>
              <a:rPr lang="en-US" altLang="zh-CN" dirty="0" smtClean="0"/>
              <a:t>big:</a:t>
            </a:r>
          </a:p>
          <a:p>
            <a:r>
              <a:rPr lang="en-US" altLang="zh-CN" dirty="0" smtClean="0"/>
              <a:t>Gartner- </a:t>
            </a:r>
            <a:r>
              <a:rPr lang="en-US" altLang="zh-CN" dirty="0"/>
              <a:t>the research firm describes it as” high-variety, high-velocity, and high volume information assets, but managing these assets to derive the fourth “V” – value – is a big time challenge.</a:t>
            </a:r>
          </a:p>
          <a:p>
            <a:endParaRPr kumimoji="1" lang="zh-CN" altLang="en-US" dirty="0"/>
          </a:p>
        </p:txBody>
      </p:sp>
      <p:sp>
        <p:nvSpPr>
          <p:cNvPr id="4" name="Title 1"/>
          <p:cNvSpPr txBox="1">
            <a:spLocks/>
          </p:cNvSpPr>
          <p:nvPr/>
        </p:nvSpPr>
        <p:spPr>
          <a:xfrm>
            <a:off x="2209800" y="53976"/>
            <a:ext cx="7772400" cy="1470025"/>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endParaRPr lang="en-US" dirty="0">
              <a:latin typeface="+mn-lt"/>
            </a:endParaRPr>
          </a:p>
        </p:txBody>
      </p:sp>
      <p:pic>
        <p:nvPicPr>
          <p:cNvPr id="5" name="Picture 3"/>
          <p:cNvPicPr/>
          <p:nvPr/>
        </p:nvPicPr>
        <p:blipFill>
          <a:blip r:embed="rId2"/>
          <a:srcRect/>
          <a:stretch>
            <a:fillRect/>
          </a:stretch>
        </p:blipFill>
        <p:spPr bwMode="auto">
          <a:xfrm>
            <a:off x="2713759" y="2914650"/>
            <a:ext cx="6916882" cy="3539836"/>
          </a:xfrm>
          <a:prstGeom prst="rect">
            <a:avLst/>
          </a:prstGeom>
          <a:noFill/>
          <a:ln w="9525">
            <a:noFill/>
            <a:miter lim="800000"/>
            <a:headEnd/>
            <a:tailEnd/>
          </a:ln>
        </p:spPr>
      </p:pic>
    </p:spTree>
    <p:extLst>
      <p:ext uri="{BB962C8B-B14F-4D97-AF65-F5344CB8AC3E}">
        <p14:creationId xmlns:p14="http://schemas.microsoft.com/office/powerpoint/2010/main" val="10445834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2209" y="495300"/>
            <a:ext cx="8229600" cy="1143000"/>
          </a:xfrm>
        </p:spPr>
        <p:txBody>
          <a:bodyPr>
            <a:normAutofit/>
          </a:bodyPr>
          <a:lstStyle/>
          <a:p>
            <a:r>
              <a:rPr lang="en-US" sz="4000" b="1" dirty="0"/>
              <a:t>Application based challenges </a:t>
            </a:r>
            <a:endParaRPr lang="en-US" sz="4000" b="1" dirty="0"/>
          </a:p>
        </p:txBody>
      </p:sp>
      <p:sp>
        <p:nvSpPr>
          <p:cNvPr id="3" name="Content Placeholder 2"/>
          <p:cNvSpPr>
            <a:spLocks noGrp="1"/>
          </p:cNvSpPr>
          <p:nvPr>
            <p:ph idx="1"/>
          </p:nvPr>
        </p:nvSpPr>
        <p:spPr>
          <a:xfrm>
            <a:off x="1742209" y="1246909"/>
            <a:ext cx="8229600" cy="4800600"/>
          </a:xfrm>
        </p:spPr>
        <p:txBody>
          <a:bodyPr>
            <a:noAutofit/>
          </a:bodyPr>
          <a:lstStyle/>
          <a:p>
            <a:r>
              <a:rPr lang="en-US" sz="1800" b="1" dirty="0"/>
              <a:t>AIDE</a:t>
            </a:r>
            <a:r>
              <a:rPr lang="en-US" sz="1800" b="1" dirty="0" smtClean="0"/>
              <a:t>:-</a:t>
            </a:r>
          </a:p>
          <a:p>
            <a:pPr marL="0" indent="0">
              <a:buNone/>
            </a:pPr>
            <a:r>
              <a:rPr lang="zh-CN" altLang="en-US" sz="1800" b="1" dirty="0" smtClean="0"/>
              <a:t>       </a:t>
            </a:r>
            <a:r>
              <a:rPr lang="en-US" sz="1800" b="1" dirty="0" smtClean="0"/>
              <a:t>- </a:t>
            </a:r>
            <a:r>
              <a:rPr lang="zh-CN" altLang="en-US" sz="1800" dirty="0" smtClean="0"/>
              <a:t> </a:t>
            </a:r>
            <a:r>
              <a:rPr lang="en-US" altLang="zh-CN" sz="1800" dirty="0" smtClean="0"/>
              <a:t>Need</a:t>
            </a:r>
            <a:r>
              <a:rPr lang="zh-CN" altLang="en-US" sz="1800" dirty="0" smtClean="0"/>
              <a:t> </a:t>
            </a:r>
            <a:r>
              <a:rPr lang="en-US" altLang="zh-CN" sz="1800" dirty="0" smtClean="0"/>
              <a:t>an</a:t>
            </a:r>
            <a:r>
              <a:rPr lang="zh-CN" altLang="en-US" sz="1800" dirty="0" smtClean="0"/>
              <a:t> </a:t>
            </a:r>
            <a:r>
              <a:rPr lang="en-US" altLang="zh-CN" sz="1800" dirty="0" smtClean="0"/>
              <a:t>online</a:t>
            </a:r>
            <a:r>
              <a:rPr lang="zh-CN" altLang="en-US" sz="1800" dirty="0" smtClean="0"/>
              <a:t> </a:t>
            </a:r>
            <a:r>
              <a:rPr lang="en-US" altLang="zh-CN" sz="1800" dirty="0" smtClean="0"/>
              <a:t>fashion</a:t>
            </a:r>
            <a:r>
              <a:rPr lang="zh-CN" altLang="en-US" sz="1800" dirty="0" smtClean="0"/>
              <a:t> </a:t>
            </a:r>
            <a:r>
              <a:rPr lang="en-US" altLang="zh-CN" sz="1800" dirty="0"/>
              <a:t>the example objects to be extracted </a:t>
            </a:r>
            <a:r>
              <a:rPr lang="en-US" altLang="zh-CN" sz="1800" dirty="0" smtClean="0"/>
              <a:t>by </a:t>
            </a:r>
            <a:r>
              <a:rPr lang="en-US" altLang="zh-CN" sz="1800" dirty="0"/>
              <a:t>the </a:t>
            </a:r>
            <a:r>
              <a:rPr lang="en-US" altLang="zh-CN" sz="1800" dirty="0" smtClean="0"/>
              <a:t>user.</a:t>
            </a:r>
            <a:endParaRPr lang="en-US" sz="1800" dirty="0"/>
          </a:p>
          <a:p>
            <a:pPr>
              <a:buNone/>
            </a:pPr>
            <a:r>
              <a:rPr lang="en-US" sz="1800" b="1" dirty="0"/>
              <a:t>	-  </a:t>
            </a:r>
            <a:r>
              <a:rPr lang="en-US" altLang="zh-CN" sz="1800" dirty="0" smtClean="0"/>
              <a:t>High</a:t>
            </a:r>
            <a:r>
              <a:rPr lang="zh-CN" altLang="en-US" sz="1800" dirty="0" smtClean="0"/>
              <a:t> </a:t>
            </a:r>
            <a:r>
              <a:rPr lang="en-US" altLang="zh-CN" sz="1800" dirty="0" smtClean="0"/>
              <a:t>requirements</a:t>
            </a:r>
            <a:r>
              <a:rPr lang="zh-CN" altLang="en-US" sz="1800" dirty="0" smtClean="0"/>
              <a:t> </a:t>
            </a:r>
            <a:r>
              <a:rPr lang="en-US" altLang="zh-CN" sz="1800" dirty="0" smtClean="0"/>
              <a:t>to</a:t>
            </a:r>
            <a:r>
              <a:rPr lang="zh-CN" altLang="en-US" sz="1800" dirty="0" smtClean="0"/>
              <a:t> </a:t>
            </a:r>
            <a:r>
              <a:rPr lang="en-US" altLang="zh-CN" sz="1800" dirty="0" smtClean="0"/>
              <a:t>achieve</a:t>
            </a:r>
            <a:r>
              <a:rPr lang="zh-CN" altLang="en-US" sz="1800" dirty="0" smtClean="0"/>
              <a:t> </a:t>
            </a:r>
            <a:r>
              <a:rPr lang="en-US" altLang="zh-CN" sz="1800" dirty="0" smtClean="0"/>
              <a:t>desirable</a:t>
            </a:r>
            <a:r>
              <a:rPr lang="zh-CN" altLang="en-US" sz="1800" dirty="0" smtClean="0"/>
              <a:t> </a:t>
            </a:r>
            <a:r>
              <a:rPr lang="en-US" altLang="zh-CN" sz="1800" dirty="0" smtClean="0"/>
              <a:t>interactive</a:t>
            </a:r>
            <a:r>
              <a:rPr lang="zh-CN" altLang="en-US" sz="1800" dirty="0" smtClean="0"/>
              <a:t> </a:t>
            </a:r>
            <a:r>
              <a:rPr lang="en-US" altLang="zh-CN" sz="1800" dirty="0" smtClean="0"/>
              <a:t>experience.</a:t>
            </a:r>
            <a:endParaRPr lang="en-US" sz="1800" dirty="0"/>
          </a:p>
          <a:p>
            <a:endParaRPr lang="en-US" sz="1800" b="1" dirty="0"/>
          </a:p>
          <a:p>
            <a:r>
              <a:rPr lang="en-US" sz="1800" b="1" dirty="0"/>
              <a:t>Pattern Mining:-</a:t>
            </a:r>
          </a:p>
          <a:p>
            <a:pPr>
              <a:buNone/>
            </a:pPr>
            <a:r>
              <a:rPr lang="en-US" sz="1800" b="1" dirty="0"/>
              <a:t>	- </a:t>
            </a:r>
            <a:r>
              <a:rPr lang="en-US" sz="1800" dirty="0"/>
              <a:t>Developing principled methods that allow user- and task-specific information to be taken into account</a:t>
            </a:r>
            <a:r>
              <a:rPr lang="en-US" sz="1800" dirty="0" smtClean="0"/>
              <a:t>.</a:t>
            </a:r>
          </a:p>
          <a:p>
            <a:pPr>
              <a:buNone/>
            </a:pPr>
            <a:r>
              <a:rPr lang="zh-CN" altLang="en-US" sz="1800" dirty="0"/>
              <a:t> </a:t>
            </a:r>
            <a:r>
              <a:rPr lang="zh-CN" altLang="en-US" sz="1800" dirty="0" smtClean="0"/>
              <a:t>      </a:t>
            </a:r>
            <a:r>
              <a:rPr lang="en-US" altLang="zh-CN" sz="1800" dirty="0" smtClean="0"/>
              <a:t>-</a:t>
            </a:r>
            <a:r>
              <a:rPr lang="zh-CN" altLang="en-US" sz="1800" dirty="0" smtClean="0"/>
              <a:t> </a:t>
            </a:r>
            <a:r>
              <a:rPr lang="en-US" altLang="zh-CN" sz="1800" dirty="0" smtClean="0"/>
              <a:t>Need</a:t>
            </a:r>
            <a:r>
              <a:rPr lang="zh-CN" altLang="en-US" sz="1800" dirty="0" smtClean="0"/>
              <a:t> </a:t>
            </a:r>
            <a:r>
              <a:rPr lang="en-US" altLang="zh-CN" sz="1800" dirty="0" smtClean="0"/>
              <a:t>principled </a:t>
            </a:r>
            <a:r>
              <a:rPr lang="en-US" altLang="zh-CN" sz="1800" dirty="0"/>
              <a:t>evaluation of exploratory data mining results.</a:t>
            </a:r>
          </a:p>
          <a:p>
            <a:pPr>
              <a:buNone/>
            </a:pPr>
            <a:endParaRPr lang="en-US" sz="1800" dirty="0"/>
          </a:p>
          <a:p>
            <a:r>
              <a:rPr lang="en-US" sz="1800" b="1" dirty="0"/>
              <a:t>Semantic Windows Approaches: -</a:t>
            </a:r>
          </a:p>
          <a:p>
            <a:pPr>
              <a:buNone/>
            </a:pPr>
            <a:r>
              <a:rPr lang="en-US" sz="1800" b="1" dirty="0"/>
              <a:t>	- </a:t>
            </a:r>
            <a:r>
              <a:rPr lang="en-US" sz="1800" dirty="0"/>
              <a:t>Complex and hard to optimize.</a:t>
            </a:r>
          </a:p>
          <a:p>
            <a:pPr>
              <a:buNone/>
            </a:pPr>
            <a:r>
              <a:rPr lang="en-US" sz="1800" dirty="0"/>
              <a:t>	- Aggregation at beginning, blocked until all computed.</a:t>
            </a:r>
          </a:p>
          <a:p>
            <a:pPr>
              <a:buNone/>
            </a:pPr>
            <a:r>
              <a:rPr lang="en-US" sz="1800" dirty="0"/>
              <a:t>	- Not able to output online results</a:t>
            </a:r>
            <a:r>
              <a:rPr lang="en-US" sz="1800" dirty="0" smtClean="0"/>
              <a:t>.</a:t>
            </a:r>
            <a:endParaRPr lang="en-US" sz="1800" dirty="0"/>
          </a:p>
          <a:p>
            <a:pPr>
              <a:buNone/>
            </a:pPr>
            <a:endParaRPr lang="en-US" sz="1800" b="1" dirty="0"/>
          </a:p>
          <a:p>
            <a:pPr>
              <a:buNone/>
            </a:pPr>
            <a:endParaRPr lang="en-US" sz="1800" b="1" dirty="0"/>
          </a:p>
          <a:p>
            <a:endParaRPr lang="en-US" sz="1800" dirty="0"/>
          </a:p>
          <a:p>
            <a:endParaRPr lang="en-US" sz="1800" dirty="0"/>
          </a:p>
        </p:txBody>
      </p:sp>
    </p:spTree>
    <p:extLst>
      <p:ext uri="{BB962C8B-B14F-4D97-AF65-F5344CB8AC3E}">
        <p14:creationId xmlns:p14="http://schemas.microsoft.com/office/powerpoint/2010/main" val="411013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533401"/>
            <a:ext cx="8229600" cy="838200"/>
          </a:xfrm>
        </p:spPr>
        <p:txBody>
          <a:bodyPr>
            <a:normAutofit/>
          </a:bodyPr>
          <a:lstStyle/>
          <a:p>
            <a:r>
              <a:rPr lang="en-US" sz="4000" b="1" dirty="0">
                <a:latin typeface="+mn-lt"/>
              </a:rPr>
              <a:t>General</a:t>
            </a:r>
            <a:r>
              <a:rPr lang="en-US" sz="4000" b="1" dirty="0"/>
              <a:t> Problems</a:t>
            </a:r>
            <a:endParaRPr lang="en-US" sz="4000" b="1" dirty="0"/>
          </a:p>
        </p:txBody>
      </p:sp>
      <p:sp>
        <p:nvSpPr>
          <p:cNvPr id="3" name="Content Placeholder 2"/>
          <p:cNvSpPr>
            <a:spLocks noGrp="1"/>
          </p:cNvSpPr>
          <p:nvPr>
            <p:ph idx="1"/>
          </p:nvPr>
        </p:nvSpPr>
        <p:spPr>
          <a:xfrm>
            <a:off x="1524000" y="1371601"/>
            <a:ext cx="8229600" cy="4525963"/>
          </a:xfrm>
        </p:spPr>
        <p:txBody>
          <a:bodyPr>
            <a:normAutofit/>
          </a:bodyPr>
          <a:lstStyle/>
          <a:p>
            <a:r>
              <a:rPr lang="en-US" sz="1800" dirty="0"/>
              <a:t>The Practical Issues of Storing All the Data</a:t>
            </a:r>
          </a:p>
          <a:p>
            <a:r>
              <a:rPr lang="en-US" sz="1800" dirty="0"/>
              <a:t>Dealing with the Security Issues</a:t>
            </a:r>
          </a:p>
          <a:p>
            <a:r>
              <a:rPr lang="en-US" sz="1800" dirty="0"/>
              <a:t>Handling various sources of data available</a:t>
            </a:r>
          </a:p>
          <a:p>
            <a:r>
              <a:rPr lang="en-US" sz="1800" dirty="0"/>
              <a:t>The time it takes to glean value out of data</a:t>
            </a:r>
          </a:p>
          <a:p>
            <a:r>
              <a:rPr lang="en-US" sz="1800" dirty="0"/>
              <a:t>Finding the right resources and skills</a:t>
            </a:r>
          </a:p>
          <a:p>
            <a:pPr lvl="0"/>
            <a:r>
              <a:rPr lang="en-US" sz="1800" dirty="0" smtClean="0"/>
              <a:t>Standardization/protocol </a:t>
            </a:r>
            <a:r>
              <a:rPr lang="en-US" sz="1800" dirty="0"/>
              <a:t>challenge</a:t>
            </a:r>
          </a:p>
          <a:p>
            <a:endParaRPr lang="en-US" sz="1800" dirty="0"/>
          </a:p>
        </p:txBody>
      </p:sp>
      <p:pic>
        <p:nvPicPr>
          <p:cNvPr id="4" name="Picture 3"/>
          <p:cNvPicPr/>
          <p:nvPr/>
        </p:nvPicPr>
        <p:blipFill>
          <a:blip r:embed="rId2"/>
          <a:srcRect/>
          <a:stretch>
            <a:fillRect/>
          </a:stretch>
        </p:blipFill>
        <p:spPr bwMode="auto">
          <a:xfrm>
            <a:off x="6865967" y="2880960"/>
            <a:ext cx="4674870" cy="3602673"/>
          </a:xfrm>
          <a:prstGeom prst="rect">
            <a:avLst/>
          </a:prstGeom>
          <a:noFill/>
          <a:ln w="9525">
            <a:noFill/>
            <a:miter lim="800000"/>
            <a:headEnd/>
            <a:tailEnd/>
          </a:ln>
        </p:spPr>
      </p:pic>
      <p:pic>
        <p:nvPicPr>
          <p:cNvPr id="5" name="Picture 4"/>
          <p:cNvPicPr/>
          <p:nvPr/>
        </p:nvPicPr>
        <p:blipFill>
          <a:blip r:embed="rId3"/>
          <a:srcRect/>
          <a:stretch>
            <a:fillRect/>
          </a:stretch>
        </p:blipFill>
        <p:spPr bwMode="auto">
          <a:xfrm>
            <a:off x="7641302" y="533401"/>
            <a:ext cx="3124200" cy="2286000"/>
          </a:xfrm>
          <a:prstGeom prst="rect">
            <a:avLst/>
          </a:prstGeom>
          <a:noFill/>
          <a:ln w="9525">
            <a:noFill/>
            <a:miter lim="800000"/>
            <a:headEnd/>
            <a:tailEnd/>
          </a:ln>
        </p:spPr>
      </p:pic>
      <p:sp>
        <p:nvSpPr>
          <p:cNvPr id="6" name="文本框 5"/>
          <p:cNvSpPr txBox="1"/>
          <p:nvPr/>
        </p:nvSpPr>
        <p:spPr>
          <a:xfrm>
            <a:off x="1524000" y="4006173"/>
            <a:ext cx="4870913" cy="3046988"/>
          </a:xfrm>
          <a:prstGeom prst="rect">
            <a:avLst/>
          </a:prstGeom>
          <a:noFill/>
        </p:spPr>
        <p:txBody>
          <a:bodyPr wrap="square" rtlCol="0">
            <a:spAutoFit/>
          </a:bodyPr>
          <a:lstStyle/>
          <a:p>
            <a:r>
              <a:rPr kumimoji="1" lang="en-US" altLang="zh-CN" sz="2800" b="1" dirty="0" smtClean="0"/>
              <a:t>Future</a:t>
            </a:r>
            <a:r>
              <a:rPr kumimoji="1" lang="zh-CN" altLang="en-US" sz="2800" b="1" dirty="0" smtClean="0"/>
              <a:t> </a:t>
            </a:r>
            <a:r>
              <a:rPr kumimoji="1" lang="en-US" altLang="zh-CN" sz="2800" b="1" dirty="0" smtClean="0"/>
              <a:t>directions:</a:t>
            </a:r>
          </a:p>
          <a:p>
            <a:endParaRPr kumimoji="1" lang="en-US" altLang="zh-CN" sz="2000" b="1" dirty="0" smtClean="0"/>
          </a:p>
          <a:p>
            <a:pPr marL="285750" indent="-285750">
              <a:buFont typeface="Arial" charset="0"/>
              <a:buChar char="•"/>
            </a:pPr>
            <a:r>
              <a:rPr lang="en-US" altLang="zh-CN" dirty="0" smtClean="0"/>
              <a:t>Process</a:t>
            </a:r>
            <a:r>
              <a:rPr lang="zh-CN" altLang="en-US" dirty="0" smtClean="0"/>
              <a:t> </a:t>
            </a:r>
            <a:r>
              <a:rPr lang="en-US" altLang="zh-CN" dirty="0" smtClean="0"/>
              <a:t>past </a:t>
            </a:r>
            <a:r>
              <a:rPr lang="en-US" altLang="zh-CN" dirty="0"/>
              <a:t>user interaction histories to </a:t>
            </a:r>
            <a:r>
              <a:rPr lang="en-US" altLang="zh-CN" dirty="0" smtClean="0"/>
              <a:t>predict</a:t>
            </a:r>
            <a:r>
              <a:rPr lang="zh-CN" altLang="en-US" dirty="0" smtClean="0"/>
              <a:t> </a:t>
            </a:r>
            <a:r>
              <a:rPr lang="en-US" altLang="zh-CN" dirty="0" smtClean="0"/>
              <a:t>exploration </a:t>
            </a:r>
            <a:r>
              <a:rPr lang="en-US" altLang="zh-CN" dirty="0"/>
              <a:t>trajectories and identify interesting </a:t>
            </a:r>
            <a:r>
              <a:rPr lang="en-US" altLang="zh-CN" dirty="0" smtClean="0"/>
              <a:t>exploration</a:t>
            </a:r>
            <a:r>
              <a:rPr lang="zh-CN" altLang="en-US" dirty="0" smtClean="0"/>
              <a:t> </a:t>
            </a:r>
            <a:r>
              <a:rPr lang="en-US" altLang="zh-CN" dirty="0" smtClean="0"/>
              <a:t>patterns.</a:t>
            </a:r>
          </a:p>
          <a:p>
            <a:pPr marL="285750" indent="-285750">
              <a:buFont typeface="Arial" charset="0"/>
              <a:buChar char="•"/>
            </a:pPr>
            <a:endParaRPr lang="en-US" altLang="zh-CN" dirty="0" smtClean="0"/>
          </a:p>
          <a:p>
            <a:pPr marL="285750" indent="-285750">
              <a:buFont typeface="Arial" charset="0"/>
              <a:buChar char="•"/>
            </a:pPr>
            <a:r>
              <a:rPr lang="en-US" altLang="zh-CN" dirty="0" smtClean="0"/>
              <a:t>Reconsider</a:t>
            </a:r>
            <a:r>
              <a:rPr lang="zh-CN" altLang="en-US" dirty="0" smtClean="0"/>
              <a:t> </a:t>
            </a:r>
            <a:r>
              <a:rPr lang="en-US" altLang="zh-CN" dirty="0"/>
              <a:t>data and storage </a:t>
            </a:r>
            <a:r>
              <a:rPr lang="en-US" altLang="zh-CN" dirty="0" smtClean="0"/>
              <a:t>patterns.</a:t>
            </a:r>
            <a:endParaRPr lang="en-US" altLang="zh-CN" dirty="0"/>
          </a:p>
          <a:p>
            <a:pPr marL="285750" indent="-285750">
              <a:buFont typeface="Arial" charset="0"/>
              <a:buChar char="•"/>
            </a:pPr>
            <a:endParaRPr lang="en-US" altLang="zh-CN" dirty="0"/>
          </a:p>
          <a:p>
            <a:pPr marL="285750" indent="-285750">
              <a:buFont typeface="Arial" charset="0"/>
              <a:buChar char="•"/>
            </a:pPr>
            <a:endParaRPr lang="en-US" altLang="zh-CN" dirty="0"/>
          </a:p>
          <a:p>
            <a:endParaRPr kumimoji="1" lang="zh-CN" altLang="en-US" dirty="0"/>
          </a:p>
        </p:txBody>
      </p:sp>
    </p:spTree>
    <p:extLst>
      <p:ext uri="{BB962C8B-B14F-4D97-AF65-F5344CB8AC3E}">
        <p14:creationId xmlns:p14="http://schemas.microsoft.com/office/powerpoint/2010/main" val="14473488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t>Conclusion</a:t>
            </a:r>
            <a:endParaRPr lang="en-US" b="1" dirty="0"/>
          </a:p>
        </p:txBody>
      </p:sp>
      <p:sp>
        <p:nvSpPr>
          <p:cNvPr id="3" name="Content Placeholder 2"/>
          <p:cNvSpPr>
            <a:spLocks noGrp="1"/>
          </p:cNvSpPr>
          <p:nvPr>
            <p:ph idx="1"/>
          </p:nvPr>
        </p:nvSpPr>
        <p:spPr>
          <a:xfrm>
            <a:off x="1371600" y="1428750"/>
            <a:ext cx="9601200" cy="3581400"/>
          </a:xfrm>
        </p:spPr>
        <p:txBody>
          <a:bodyPr>
            <a:normAutofit lnSpcReduction="10000"/>
          </a:bodyPr>
          <a:lstStyle/>
          <a:p>
            <a:pPr lvl="1">
              <a:spcBef>
                <a:spcPts val="1000"/>
              </a:spcBef>
              <a:buFont typeface="Franklin Gothic Book" panose="020B0503020102020204" pitchFamily="34" charset="0"/>
              <a:buChar char="■"/>
            </a:pPr>
            <a:r>
              <a:rPr lang="en-US" altLang="zh-CN" i="0" dirty="0" smtClean="0"/>
              <a:t>Traditional</a:t>
            </a:r>
            <a:r>
              <a:rPr lang="zh-CN" altLang="en-US" i="0" dirty="0" smtClean="0"/>
              <a:t> </a:t>
            </a:r>
            <a:r>
              <a:rPr lang="en-US" altLang="zh-CN" i="0" dirty="0" smtClean="0"/>
              <a:t>DBMS:</a:t>
            </a:r>
          </a:p>
          <a:p>
            <a:pPr lvl="1">
              <a:spcBef>
                <a:spcPts val="1000"/>
              </a:spcBef>
            </a:pPr>
            <a:r>
              <a:rPr lang="en-US" altLang="zh-CN" i="0" dirty="0"/>
              <a:t>C</a:t>
            </a:r>
            <a:r>
              <a:rPr lang="en-US" altLang="zh-CN" i="0" dirty="0" smtClean="0"/>
              <a:t>an’t</a:t>
            </a:r>
            <a:r>
              <a:rPr lang="zh-CN" altLang="en-US" i="0" dirty="0" smtClean="0"/>
              <a:t> </a:t>
            </a:r>
            <a:r>
              <a:rPr lang="en-US" altLang="zh-CN" i="0" dirty="0" smtClean="0"/>
              <a:t>deal</a:t>
            </a:r>
            <a:r>
              <a:rPr lang="zh-CN" altLang="en-US" i="0" dirty="0" smtClean="0"/>
              <a:t> </a:t>
            </a:r>
            <a:r>
              <a:rPr lang="en-US" altLang="zh-CN" i="0" dirty="0" smtClean="0"/>
              <a:t>with</a:t>
            </a:r>
            <a:r>
              <a:rPr lang="zh-CN" altLang="en-US" i="0" dirty="0" smtClean="0"/>
              <a:t> </a:t>
            </a:r>
            <a:r>
              <a:rPr lang="en-US" altLang="zh-CN" i="0" dirty="0" smtClean="0"/>
              <a:t>large</a:t>
            </a:r>
            <a:r>
              <a:rPr lang="zh-CN" altLang="en-US" i="0" dirty="0" smtClean="0"/>
              <a:t> </a:t>
            </a:r>
            <a:r>
              <a:rPr lang="en-US" altLang="zh-CN" i="0" dirty="0" smtClean="0"/>
              <a:t>dataset</a:t>
            </a:r>
            <a:r>
              <a:rPr lang="zh-CN" altLang="en-US" i="0" dirty="0" smtClean="0"/>
              <a:t> </a:t>
            </a:r>
            <a:r>
              <a:rPr lang="en-US" altLang="zh-CN" i="0" dirty="0" smtClean="0"/>
              <a:t>to</a:t>
            </a:r>
            <a:r>
              <a:rPr lang="zh-CN" altLang="en-US" i="0" dirty="0" smtClean="0"/>
              <a:t> </a:t>
            </a:r>
            <a:r>
              <a:rPr lang="en-US" altLang="zh-CN" i="0" dirty="0" smtClean="0"/>
              <a:t>efficiently</a:t>
            </a:r>
            <a:r>
              <a:rPr lang="zh-CN" altLang="en-US" i="0" dirty="0" smtClean="0"/>
              <a:t> </a:t>
            </a:r>
            <a:r>
              <a:rPr lang="en-US" altLang="zh-CN" i="0" dirty="0" smtClean="0"/>
              <a:t>find</a:t>
            </a:r>
            <a:r>
              <a:rPr lang="zh-CN" altLang="en-US" i="0" dirty="0" smtClean="0"/>
              <a:t> </a:t>
            </a:r>
            <a:r>
              <a:rPr lang="en-US" altLang="zh-CN" i="0" dirty="0" smtClean="0"/>
              <a:t>relevant</a:t>
            </a:r>
            <a:r>
              <a:rPr lang="zh-CN" altLang="en-US" i="0" dirty="0" smtClean="0"/>
              <a:t> </a:t>
            </a:r>
            <a:r>
              <a:rPr lang="en-US" altLang="zh-CN" i="0" dirty="0" smtClean="0"/>
              <a:t>pattern.</a:t>
            </a:r>
          </a:p>
          <a:p>
            <a:pPr lvl="1">
              <a:spcBef>
                <a:spcPts val="1000"/>
              </a:spcBef>
            </a:pPr>
            <a:r>
              <a:rPr lang="en-US" altLang="zh-CN" i="0" dirty="0"/>
              <a:t>D</a:t>
            </a:r>
            <a:r>
              <a:rPr lang="en-US" altLang="zh-CN" i="0" dirty="0" smtClean="0"/>
              <a:t>oesn’t</a:t>
            </a:r>
            <a:r>
              <a:rPr lang="zh-CN" altLang="en-US" i="0" dirty="0" smtClean="0"/>
              <a:t> </a:t>
            </a:r>
            <a:r>
              <a:rPr lang="en-US" altLang="zh-CN" i="0" dirty="0" smtClean="0"/>
              <a:t>support</a:t>
            </a:r>
            <a:r>
              <a:rPr lang="zh-CN" altLang="en-US" i="0" dirty="0" smtClean="0"/>
              <a:t> </a:t>
            </a:r>
            <a:r>
              <a:rPr lang="en-US" altLang="zh-CN" i="0" dirty="0" smtClean="0"/>
              <a:t>interactive</a:t>
            </a:r>
            <a:r>
              <a:rPr lang="zh-CN" altLang="en-US" i="0" dirty="0" smtClean="0"/>
              <a:t> </a:t>
            </a:r>
            <a:r>
              <a:rPr lang="en-US" altLang="zh-CN" i="0" dirty="0" smtClean="0"/>
              <a:t>operations</a:t>
            </a:r>
            <a:r>
              <a:rPr lang="zh-CN" altLang="en-US" i="0" dirty="0" smtClean="0"/>
              <a:t> </a:t>
            </a:r>
            <a:r>
              <a:rPr lang="en-US" altLang="zh-CN" i="0" dirty="0" smtClean="0"/>
              <a:t>and</a:t>
            </a:r>
            <a:r>
              <a:rPr lang="zh-CN" altLang="en-US" i="0" dirty="0" smtClean="0"/>
              <a:t> </a:t>
            </a:r>
            <a:r>
              <a:rPr lang="en-US" altLang="zh-CN" i="0" dirty="0" smtClean="0"/>
              <a:t>exploratory</a:t>
            </a:r>
            <a:r>
              <a:rPr lang="zh-CN" altLang="en-US" i="0" dirty="0" smtClean="0"/>
              <a:t> </a:t>
            </a:r>
            <a:r>
              <a:rPr lang="en-US" altLang="zh-CN" i="0" dirty="0" smtClean="0"/>
              <a:t>queries.</a:t>
            </a:r>
          </a:p>
          <a:p>
            <a:pPr lvl="1">
              <a:spcBef>
                <a:spcPts val="1000"/>
              </a:spcBef>
              <a:buFont typeface="Franklin Gothic Book" panose="020B0503020102020204" pitchFamily="34" charset="0"/>
              <a:buChar char="■"/>
            </a:pPr>
            <a:r>
              <a:rPr lang="en-US" altLang="zh-CN" i="0" dirty="0" smtClean="0"/>
              <a:t>IDE</a:t>
            </a:r>
            <a:r>
              <a:rPr lang="zh-CN" altLang="en-US" i="0" dirty="0" smtClean="0"/>
              <a:t> </a:t>
            </a:r>
            <a:r>
              <a:rPr lang="en-US" altLang="zh-CN" i="0" dirty="0" smtClean="0"/>
              <a:t>emphasizes visualization</a:t>
            </a:r>
            <a:r>
              <a:rPr lang="zh-CN" altLang="en-US" i="0" dirty="0" smtClean="0"/>
              <a:t> </a:t>
            </a:r>
            <a:r>
              <a:rPr lang="en-US" altLang="zh-CN" i="0" dirty="0" smtClean="0"/>
              <a:t>on</a:t>
            </a:r>
            <a:r>
              <a:rPr lang="zh-CN" altLang="en-US" i="0" dirty="0" smtClean="0"/>
              <a:t> </a:t>
            </a:r>
            <a:r>
              <a:rPr lang="en-US" altLang="zh-CN" i="0" dirty="0" smtClean="0"/>
              <a:t>interested</a:t>
            </a:r>
            <a:r>
              <a:rPr lang="zh-CN" altLang="en-US" i="0" dirty="0" smtClean="0"/>
              <a:t> </a:t>
            </a:r>
            <a:r>
              <a:rPr lang="en-US" altLang="zh-CN" i="0" dirty="0" smtClean="0"/>
              <a:t>data,</a:t>
            </a:r>
            <a:r>
              <a:rPr lang="zh-CN" altLang="en-US" i="0" dirty="0" smtClean="0"/>
              <a:t> </a:t>
            </a:r>
            <a:r>
              <a:rPr lang="en-US" altLang="zh-CN" i="0" dirty="0" smtClean="0"/>
              <a:t>human</a:t>
            </a:r>
            <a:r>
              <a:rPr lang="zh-CN" altLang="en-US" i="0" dirty="0" smtClean="0"/>
              <a:t> </a:t>
            </a:r>
            <a:r>
              <a:rPr lang="en-US" altLang="zh-CN" i="0" dirty="0" smtClean="0"/>
              <a:t>interactivities</a:t>
            </a:r>
            <a:r>
              <a:rPr lang="zh-CN" altLang="en-US" i="0" dirty="0" smtClean="0"/>
              <a:t> </a:t>
            </a:r>
            <a:r>
              <a:rPr lang="en-US" altLang="zh-CN" i="0" dirty="0" smtClean="0"/>
              <a:t>and </a:t>
            </a:r>
            <a:r>
              <a:rPr lang="en-US" altLang="zh-CN" i="0" dirty="0"/>
              <a:t>effective </a:t>
            </a:r>
            <a:r>
              <a:rPr lang="en-US" altLang="zh-CN" i="0" dirty="0" smtClean="0"/>
              <a:t>integration.</a:t>
            </a:r>
            <a:endParaRPr lang="en-US" altLang="zh-CN" i="0" dirty="0"/>
          </a:p>
          <a:p>
            <a:r>
              <a:rPr lang="en-US" altLang="zh-CN" dirty="0" smtClean="0"/>
              <a:t>Example</a:t>
            </a:r>
            <a:r>
              <a:rPr lang="zh-CN" altLang="en-US" dirty="0" smtClean="0"/>
              <a:t> </a:t>
            </a:r>
            <a:r>
              <a:rPr lang="en-US" altLang="zh-CN" dirty="0" smtClean="0"/>
              <a:t>applications</a:t>
            </a:r>
            <a:r>
              <a:rPr lang="zh-CN" altLang="en-US" dirty="0" smtClean="0"/>
              <a:t> </a:t>
            </a:r>
            <a:r>
              <a:rPr lang="en-US" altLang="zh-CN" dirty="0" smtClean="0"/>
              <a:t>in</a:t>
            </a:r>
            <a:r>
              <a:rPr lang="zh-CN" altLang="en-US" dirty="0" smtClean="0"/>
              <a:t> </a:t>
            </a:r>
            <a:r>
              <a:rPr lang="en-US" altLang="zh-CN" dirty="0" smtClean="0"/>
              <a:t>IDE</a:t>
            </a:r>
            <a:r>
              <a:rPr lang="zh-CN" altLang="en-US" dirty="0" smtClean="0"/>
              <a:t> </a:t>
            </a:r>
            <a:r>
              <a:rPr lang="en-US" altLang="zh-CN" dirty="0" smtClean="0"/>
              <a:t>includes:</a:t>
            </a:r>
            <a:r>
              <a:rPr lang="zh-CN" altLang="en-US" dirty="0" smtClean="0"/>
              <a:t> </a:t>
            </a:r>
            <a:r>
              <a:rPr lang="en-US" altLang="zh-CN" dirty="0" smtClean="0"/>
              <a:t>Semantic </a:t>
            </a:r>
            <a:r>
              <a:rPr lang="en-US" altLang="zh-CN" dirty="0"/>
              <a:t>Windows approaches, Pattern mining and a usage of AIDE </a:t>
            </a:r>
            <a:r>
              <a:rPr lang="en-US" altLang="zh-CN" dirty="0" smtClean="0"/>
              <a:t>framework,</a:t>
            </a:r>
            <a:r>
              <a:rPr lang="zh-CN" altLang="en-US" dirty="0" smtClean="0"/>
              <a:t> </a:t>
            </a:r>
            <a:r>
              <a:rPr lang="en-US" altLang="zh-CN" dirty="0" smtClean="0"/>
              <a:t>which</a:t>
            </a:r>
            <a:r>
              <a:rPr lang="zh-CN" altLang="en-US" dirty="0" smtClean="0"/>
              <a:t> </a:t>
            </a:r>
            <a:r>
              <a:rPr lang="en-US" altLang="zh-CN" dirty="0" smtClean="0"/>
              <a:t>are</a:t>
            </a:r>
            <a:r>
              <a:rPr lang="zh-CN" altLang="en-US" dirty="0" smtClean="0"/>
              <a:t> </a:t>
            </a:r>
            <a:r>
              <a:rPr lang="en-US" altLang="zh-CN" dirty="0" smtClean="0"/>
              <a:t>aiming</a:t>
            </a:r>
            <a:r>
              <a:rPr lang="zh-CN" altLang="en-US" dirty="0" smtClean="0"/>
              <a:t> </a:t>
            </a:r>
            <a:r>
              <a:rPr lang="en-US" altLang="zh-CN" dirty="0" smtClean="0"/>
              <a:t>to</a:t>
            </a:r>
            <a:r>
              <a:rPr lang="zh-CN" altLang="en-US" dirty="0" smtClean="0"/>
              <a:t> </a:t>
            </a:r>
            <a:r>
              <a:rPr lang="en-US" altLang="zh-CN" dirty="0" smtClean="0"/>
              <a:t>provide</a:t>
            </a:r>
            <a:r>
              <a:rPr lang="zh-CN" altLang="en-US" dirty="0" smtClean="0"/>
              <a:t> </a:t>
            </a:r>
            <a:r>
              <a:rPr lang="en-US" altLang="zh-CN" dirty="0" smtClean="0"/>
              <a:t>better</a:t>
            </a:r>
            <a:r>
              <a:rPr lang="zh-CN" altLang="en-US" dirty="0" smtClean="0"/>
              <a:t> </a:t>
            </a:r>
            <a:r>
              <a:rPr lang="en-US" altLang="zh-CN" dirty="0" smtClean="0"/>
              <a:t>experience</a:t>
            </a:r>
            <a:r>
              <a:rPr lang="zh-CN" altLang="en-US" dirty="0" smtClean="0"/>
              <a:t> </a:t>
            </a:r>
            <a:r>
              <a:rPr lang="en-US" altLang="zh-CN" dirty="0" smtClean="0"/>
              <a:t>for</a:t>
            </a:r>
            <a:r>
              <a:rPr lang="zh-CN" altLang="en-US" dirty="0" smtClean="0"/>
              <a:t> </a:t>
            </a:r>
            <a:r>
              <a:rPr lang="en-US" altLang="zh-CN" dirty="0" smtClean="0"/>
              <a:t>doing</a:t>
            </a:r>
            <a:r>
              <a:rPr lang="zh-CN" altLang="en-US" dirty="0" smtClean="0"/>
              <a:t> </a:t>
            </a:r>
            <a:r>
              <a:rPr lang="en-US" altLang="zh-CN" dirty="0" smtClean="0"/>
              <a:t>data</a:t>
            </a:r>
            <a:r>
              <a:rPr lang="zh-CN" altLang="en-US" dirty="0" smtClean="0"/>
              <a:t> </a:t>
            </a:r>
            <a:r>
              <a:rPr lang="en-US" altLang="zh-CN" dirty="0" smtClean="0"/>
              <a:t>exploration</a:t>
            </a:r>
            <a:r>
              <a:rPr lang="zh-CN" altLang="en-US" dirty="0" smtClean="0"/>
              <a:t> </a:t>
            </a:r>
            <a:r>
              <a:rPr lang="en-US" altLang="zh-CN" dirty="0" smtClean="0"/>
              <a:t>process.</a:t>
            </a:r>
          </a:p>
          <a:p>
            <a:r>
              <a:rPr lang="en-US" altLang="zh-CN" dirty="0" smtClean="0"/>
              <a:t>High</a:t>
            </a:r>
            <a:r>
              <a:rPr lang="zh-CN" altLang="en-US" dirty="0" smtClean="0"/>
              <a:t> </a:t>
            </a:r>
            <a:r>
              <a:rPr lang="en-US" altLang="zh-CN" dirty="0" smtClean="0"/>
              <a:t>level</a:t>
            </a:r>
            <a:r>
              <a:rPr lang="zh-CN" altLang="en-US" dirty="0" smtClean="0"/>
              <a:t> </a:t>
            </a:r>
            <a:r>
              <a:rPr lang="en-US" altLang="zh-CN" dirty="0" smtClean="0"/>
              <a:t>human</a:t>
            </a:r>
            <a:r>
              <a:rPr lang="zh-CN" altLang="en-US" dirty="0" smtClean="0"/>
              <a:t> </a:t>
            </a:r>
            <a:r>
              <a:rPr lang="en-US" altLang="zh-CN" dirty="0" smtClean="0"/>
              <a:t>interaction</a:t>
            </a:r>
            <a:r>
              <a:rPr lang="zh-CN" altLang="en-US" dirty="0" smtClean="0"/>
              <a:t> </a:t>
            </a:r>
            <a:r>
              <a:rPr lang="en-US" altLang="zh-CN" dirty="0" smtClean="0"/>
              <a:t>is</a:t>
            </a:r>
            <a:r>
              <a:rPr lang="zh-CN" altLang="en-US" dirty="0" smtClean="0"/>
              <a:t> </a:t>
            </a:r>
            <a:r>
              <a:rPr lang="en-US" altLang="zh-CN" dirty="0" smtClean="0"/>
              <a:t>required</a:t>
            </a:r>
            <a:r>
              <a:rPr lang="zh-CN" altLang="en-US" dirty="0" smtClean="0"/>
              <a:t> </a:t>
            </a:r>
            <a:r>
              <a:rPr lang="en-US" altLang="zh-CN" dirty="0" smtClean="0"/>
              <a:t>in</a:t>
            </a:r>
            <a:r>
              <a:rPr lang="zh-CN" altLang="en-US" dirty="0" smtClean="0"/>
              <a:t> </a:t>
            </a:r>
            <a:r>
              <a:rPr lang="en-US" altLang="zh-CN" dirty="0" smtClean="0"/>
              <a:t>IDE</a:t>
            </a:r>
            <a:r>
              <a:rPr lang="zh-CN" altLang="en-US" dirty="0" smtClean="0"/>
              <a:t> </a:t>
            </a:r>
            <a:r>
              <a:rPr lang="en-US" altLang="zh-CN" dirty="0" smtClean="0"/>
              <a:t>and</a:t>
            </a:r>
            <a:r>
              <a:rPr lang="zh-CN" altLang="en-US" dirty="0" smtClean="0"/>
              <a:t> </a:t>
            </a:r>
            <a:r>
              <a:rPr lang="en-US" altLang="zh-CN" dirty="0" smtClean="0"/>
              <a:t>related</a:t>
            </a:r>
            <a:r>
              <a:rPr lang="zh-CN" altLang="en-US" dirty="0" smtClean="0"/>
              <a:t> </a:t>
            </a:r>
            <a:r>
              <a:rPr lang="en-US" altLang="zh-CN" dirty="0" smtClean="0"/>
              <a:t>fields.</a:t>
            </a:r>
            <a:r>
              <a:rPr lang="zh-CN" altLang="en-US" dirty="0" smtClean="0"/>
              <a:t> </a:t>
            </a:r>
            <a:r>
              <a:rPr lang="en-US" altLang="zh-CN" dirty="0" smtClean="0"/>
              <a:t>Still</a:t>
            </a:r>
            <a:r>
              <a:rPr lang="zh-CN" altLang="en-US" dirty="0" smtClean="0"/>
              <a:t> </a:t>
            </a:r>
            <a:r>
              <a:rPr lang="en-US" altLang="zh-CN" dirty="0" smtClean="0"/>
              <a:t>lack </a:t>
            </a:r>
            <a:r>
              <a:rPr lang="en-US" altLang="zh-CN" dirty="0"/>
              <a:t>declarative </a:t>
            </a:r>
            <a:r>
              <a:rPr lang="en-US" altLang="zh-CN" dirty="0" smtClean="0"/>
              <a:t>exploration</a:t>
            </a:r>
            <a:r>
              <a:rPr lang="zh-CN" altLang="en-US" dirty="0" smtClean="0"/>
              <a:t> </a:t>
            </a:r>
            <a:r>
              <a:rPr lang="en-US" altLang="zh-CN" dirty="0" smtClean="0"/>
              <a:t>languages.</a:t>
            </a:r>
            <a:endParaRPr lang="en-US" altLang="zh-CN" dirty="0"/>
          </a:p>
          <a:p>
            <a:endParaRPr lang="en-US" altLang="zh-CN" dirty="0" smtClean="0"/>
          </a:p>
          <a:p>
            <a:endParaRPr lang="en-US" dirty="0"/>
          </a:p>
        </p:txBody>
      </p:sp>
    </p:spTree>
    <p:extLst>
      <p:ext uri="{BB962C8B-B14F-4D97-AF65-F5344CB8AC3E}">
        <p14:creationId xmlns:p14="http://schemas.microsoft.com/office/powerpoint/2010/main" val="15701247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98864" y="446809"/>
            <a:ext cx="9601200" cy="1485900"/>
          </a:xfrm>
        </p:spPr>
        <p:txBody>
          <a:bodyPr/>
          <a:lstStyle/>
          <a:p>
            <a:r>
              <a:rPr kumimoji="1" lang="en-US" altLang="zh-CN" sz="4000" b="1" dirty="0" smtClean="0"/>
              <a:t>References</a:t>
            </a:r>
            <a:endParaRPr kumimoji="1" lang="zh-CN" altLang="en-US" b="1" dirty="0"/>
          </a:p>
        </p:txBody>
      </p:sp>
      <p:sp>
        <p:nvSpPr>
          <p:cNvPr id="3" name="内容占位符 2"/>
          <p:cNvSpPr>
            <a:spLocks noGrp="1"/>
          </p:cNvSpPr>
          <p:nvPr>
            <p:ph idx="1"/>
          </p:nvPr>
        </p:nvSpPr>
        <p:spPr>
          <a:xfrm>
            <a:off x="1298864" y="1454727"/>
            <a:ext cx="9601200" cy="3581400"/>
          </a:xfrm>
        </p:spPr>
        <p:txBody>
          <a:bodyPr>
            <a:normAutofit/>
          </a:bodyPr>
          <a:lstStyle/>
          <a:p>
            <a:r>
              <a:rPr kumimoji="1" lang="en-US" altLang="zh-CN" sz="1800" dirty="0" smtClean="0"/>
              <a:t>[1]</a:t>
            </a:r>
            <a:r>
              <a:rPr kumimoji="1" lang="zh-CN" altLang="en-US" sz="1800" dirty="0" smtClean="0"/>
              <a:t> </a:t>
            </a:r>
            <a:r>
              <a:rPr kumimoji="1" lang="en-US" altLang="zh-CN" sz="1800" dirty="0" err="1" smtClean="0"/>
              <a:t>Matthijs</a:t>
            </a:r>
            <a:r>
              <a:rPr kumimoji="1" lang="en-US" altLang="zh-CN" sz="1800" dirty="0" smtClean="0"/>
              <a:t> </a:t>
            </a:r>
            <a:r>
              <a:rPr kumimoji="1" lang="en-US" altLang="zh-CN" sz="1800" dirty="0"/>
              <a:t>van </a:t>
            </a:r>
            <a:r>
              <a:rPr kumimoji="1" lang="en-US" altLang="zh-CN" sz="1800" dirty="0" err="1" smtClean="0"/>
              <a:t>Leeuwen</a:t>
            </a:r>
            <a:r>
              <a:rPr kumimoji="1" lang="en-US" altLang="zh-CN" sz="1800" dirty="0" smtClean="0"/>
              <a:t>.</a:t>
            </a:r>
            <a:r>
              <a:rPr kumimoji="1" lang="zh-CN" altLang="en-US" sz="1800" dirty="0" smtClean="0"/>
              <a:t> </a:t>
            </a:r>
            <a:r>
              <a:rPr kumimoji="1" lang="en-US" altLang="zh-CN" sz="1800" dirty="0" smtClean="0"/>
              <a:t>Interactive </a:t>
            </a:r>
            <a:r>
              <a:rPr kumimoji="1" lang="en-US" altLang="zh-CN" sz="1800" dirty="0"/>
              <a:t>Data </a:t>
            </a:r>
            <a:r>
              <a:rPr kumimoji="1" lang="en-US" altLang="zh-CN" sz="1800" dirty="0" err="1"/>
              <a:t>Explorationusing</a:t>
            </a:r>
            <a:r>
              <a:rPr kumimoji="1" lang="en-US" altLang="zh-CN" sz="1800" dirty="0"/>
              <a:t> Pattern </a:t>
            </a:r>
            <a:r>
              <a:rPr kumimoji="1" lang="en-US" altLang="zh-CN" sz="1800" dirty="0" smtClean="0"/>
              <a:t>Mining.</a:t>
            </a:r>
          </a:p>
          <a:p>
            <a:r>
              <a:rPr kumimoji="1" lang="en-US" altLang="zh-CN" sz="1800" dirty="0"/>
              <a:t>[2] Alexander Kalinin, </a:t>
            </a:r>
            <a:r>
              <a:rPr kumimoji="1" lang="en-US" altLang="zh-CN" sz="1800" dirty="0" err="1"/>
              <a:t>Ugur</a:t>
            </a:r>
            <a:r>
              <a:rPr kumimoji="1" lang="en-US" altLang="zh-CN" sz="1800" dirty="0"/>
              <a:t> </a:t>
            </a:r>
            <a:r>
              <a:rPr kumimoji="1" lang="en-US" altLang="zh-CN" sz="1800" dirty="0" err="1" smtClean="0"/>
              <a:t>Cetintemel</a:t>
            </a:r>
            <a:r>
              <a:rPr kumimoji="1" lang="zh-CN" altLang="en-US" sz="1800" dirty="0" smtClean="0"/>
              <a:t> </a:t>
            </a:r>
            <a:r>
              <a:rPr kumimoji="1" lang="en-US" altLang="zh-CN" sz="1800" dirty="0" smtClean="0"/>
              <a:t>and</a:t>
            </a:r>
            <a:r>
              <a:rPr kumimoji="1" lang="zh-CN" altLang="en-US" sz="1800" dirty="0" smtClean="0"/>
              <a:t> </a:t>
            </a:r>
            <a:r>
              <a:rPr kumimoji="1" lang="en-US" altLang="zh-CN" sz="1800" dirty="0" smtClean="0"/>
              <a:t>Stan </a:t>
            </a:r>
            <a:r>
              <a:rPr kumimoji="1" lang="en-US" altLang="zh-CN" sz="1800" dirty="0" err="1" smtClean="0"/>
              <a:t>Zdonik</a:t>
            </a:r>
            <a:r>
              <a:rPr kumimoji="1" lang="en-US" altLang="zh-CN" sz="1800" dirty="0" smtClean="0"/>
              <a:t>.</a:t>
            </a:r>
            <a:r>
              <a:rPr kumimoji="1" lang="zh-CN" altLang="en-US" sz="1800" dirty="0" smtClean="0"/>
              <a:t> </a:t>
            </a:r>
            <a:r>
              <a:rPr kumimoji="1" lang="en-US" altLang="zh-CN" sz="1800" dirty="0" smtClean="0"/>
              <a:t>Interactive </a:t>
            </a:r>
            <a:r>
              <a:rPr kumimoji="1" lang="en-US" altLang="zh-CN" sz="1800" dirty="0"/>
              <a:t>Data Exploration </a:t>
            </a:r>
            <a:r>
              <a:rPr kumimoji="1" lang="en-US" altLang="zh-CN" sz="1800" dirty="0" err="1"/>
              <a:t>UsingSemantic</a:t>
            </a:r>
            <a:r>
              <a:rPr kumimoji="1" lang="en-US" altLang="zh-CN" sz="1800" dirty="0"/>
              <a:t> </a:t>
            </a:r>
            <a:r>
              <a:rPr kumimoji="1" lang="en-US" altLang="zh-CN" sz="1800" dirty="0" smtClean="0"/>
              <a:t>Windows.</a:t>
            </a:r>
          </a:p>
          <a:p>
            <a:r>
              <a:rPr kumimoji="1" lang="en-US" altLang="zh-CN" sz="1800" dirty="0" smtClean="0"/>
              <a:t>[</a:t>
            </a:r>
            <a:r>
              <a:rPr kumimoji="1" lang="en-US" altLang="zh-CN" sz="1800" dirty="0"/>
              <a:t>3] </a:t>
            </a:r>
            <a:r>
              <a:rPr kumimoji="1" lang="en-US" altLang="zh-CN" sz="1800" dirty="0" err="1"/>
              <a:t>Kyriaki</a:t>
            </a:r>
            <a:r>
              <a:rPr kumimoji="1" lang="en-US" altLang="zh-CN" sz="1800" dirty="0"/>
              <a:t> </a:t>
            </a:r>
            <a:r>
              <a:rPr kumimoji="1" lang="en-US" altLang="zh-CN" sz="1800" dirty="0" err="1" smtClean="0"/>
              <a:t>Dimitriadou</a:t>
            </a:r>
            <a:r>
              <a:rPr kumimoji="1" lang="en-US" altLang="zh-CN" sz="1800" dirty="0" smtClean="0"/>
              <a:t>, </a:t>
            </a:r>
            <a:r>
              <a:rPr kumimoji="1" lang="en-US" altLang="zh-CN" sz="1800" dirty="0"/>
              <a:t>Olga </a:t>
            </a:r>
            <a:r>
              <a:rPr kumimoji="1" lang="en-US" altLang="zh-CN" sz="1800" dirty="0" err="1" smtClean="0"/>
              <a:t>Papaemmanouil</a:t>
            </a:r>
            <a:r>
              <a:rPr kumimoji="1" lang="en-US" altLang="zh-CN" sz="1800" dirty="0" smtClean="0"/>
              <a:t> </a:t>
            </a:r>
            <a:r>
              <a:rPr kumimoji="1" lang="en-US" altLang="zh-CN" sz="1800" dirty="0"/>
              <a:t>and </a:t>
            </a:r>
            <a:r>
              <a:rPr kumimoji="1" lang="en-US" altLang="zh-CN" sz="1800" dirty="0" err="1"/>
              <a:t>Yanlei</a:t>
            </a:r>
            <a:r>
              <a:rPr kumimoji="1" lang="en-US" altLang="zh-CN" sz="1800" dirty="0"/>
              <a:t> </a:t>
            </a:r>
            <a:r>
              <a:rPr kumimoji="1" lang="en-US" altLang="zh-CN" sz="1800" dirty="0" err="1" smtClean="0"/>
              <a:t>Diao</a:t>
            </a:r>
            <a:r>
              <a:rPr kumimoji="1" lang="en-US" altLang="zh-CN" sz="1800" dirty="0" smtClean="0"/>
              <a:t>.</a:t>
            </a:r>
            <a:r>
              <a:rPr kumimoji="1" lang="zh-CN" altLang="en-US" sz="1800" dirty="0" smtClean="0"/>
              <a:t> </a:t>
            </a:r>
            <a:r>
              <a:rPr kumimoji="1" lang="en-US" altLang="zh-CN" sz="1800" dirty="0" smtClean="0"/>
              <a:t>AIDE</a:t>
            </a:r>
            <a:r>
              <a:rPr kumimoji="1" lang="en-US" altLang="zh-CN" sz="1800" dirty="0"/>
              <a:t>: An Automated Sample-based </a:t>
            </a:r>
            <a:r>
              <a:rPr kumimoji="1" lang="en-US" altLang="zh-CN" sz="1800" dirty="0" err="1"/>
              <a:t>Approachfor</a:t>
            </a:r>
            <a:r>
              <a:rPr kumimoji="1" lang="en-US" altLang="zh-CN" sz="1800" dirty="0"/>
              <a:t> Interactive Data </a:t>
            </a:r>
            <a:r>
              <a:rPr kumimoji="1" lang="en-US" altLang="zh-CN" sz="1800" dirty="0" smtClean="0"/>
              <a:t>Exploration.</a:t>
            </a:r>
          </a:p>
          <a:p>
            <a:r>
              <a:rPr kumimoji="1" lang="en-US" altLang="zh-CN" sz="1800" dirty="0" smtClean="0"/>
              <a:t>[</a:t>
            </a:r>
            <a:r>
              <a:rPr kumimoji="1" lang="en-US" altLang="zh-CN" sz="1800" dirty="0"/>
              <a:t>4] </a:t>
            </a:r>
            <a:r>
              <a:rPr kumimoji="1" lang="en-US" altLang="zh-CN" sz="1800" dirty="0" err="1"/>
              <a:t>Stratos</a:t>
            </a:r>
            <a:r>
              <a:rPr kumimoji="1" lang="en-US" altLang="zh-CN" sz="1800" dirty="0"/>
              <a:t> </a:t>
            </a:r>
            <a:r>
              <a:rPr kumimoji="1" lang="en-US" altLang="zh-CN" sz="1800" dirty="0" err="1" smtClean="0"/>
              <a:t>Idreos</a:t>
            </a:r>
            <a:r>
              <a:rPr kumimoji="1" lang="en-US" altLang="zh-CN" sz="1800" dirty="0" smtClean="0"/>
              <a:t>,</a:t>
            </a:r>
            <a:r>
              <a:rPr kumimoji="1" lang="zh-CN" altLang="en-US" sz="1800" dirty="0" smtClean="0"/>
              <a:t> </a:t>
            </a:r>
            <a:r>
              <a:rPr kumimoji="1" lang="en-US" altLang="zh-CN" sz="1800" dirty="0"/>
              <a:t>Olga </a:t>
            </a:r>
            <a:r>
              <a:rPr kumimoji="1" lang="en-US" altLang="zh-CN" sz="1800" dirty="0" err="1" smtClean="0"/>
              <a:t>Papaemmanouil</a:t>
            </a:r>
            <a:r>
              <a:rPr kumimoji="1" lang="en-US" altLang="zh-CN" sz="1800" dirty="0" smtClean="0"/>
              <a:t>,</a:t>
            </a:r>
            <a:r>
              <a:rPr kumimoji="1" lang="zh-CN" altLang="en-US" sz="1800" dirty="0" smtClean="0"/>
              <a:t> </a:t>
            </a:r>
            <a:r>
              <a:rPr kumimoji="1" lang="en-US" altLang="zh-CN" sz="1800" dirty="0" err="1"/>
              <a:t>Surajit</a:t>
            </a:r>
            <a:r>
              <a:rPr kumimoji="1" lang="en-US" altLang="zh-CN" sz="1800" dirty="0"/>
              <a:t> </a:t>
            </a:r>
            <a:r>
              <a:rPr kumimoji="1" lang="en-US" altLang="zh-CN" sz="1800" dirty="0" smtClean="0"/>
              <a:t>Chaudhuri.</a:t>
            </a:r>
            <a:r>
              <a:rPr kumimoji="1" lang="zh-CN" altLang="en-US" sz="1800" dirty="0" smtClean="0"/>
              <a:t> </a:t>
            </a:r>
            <a:r>
              <a:rPr kumimoji="1" lang="en-US" altLang="zh-CN" sz="1800" dirty="0" smtClean="0"/>
              <a:t>Overview </a:t>
            </a:r>
            <a:r>
              <a:rPr kumimoji="1" lang="en-US" altLang="zh-CN" sz="1800" dirty="0"/>
              <a:t>of Data Exploration </a:t>
            </a:r>
            <a:r>
              <a:rPr kumimoji="1" lang="en-US" altLang="zh-CN" sz="1800" dirty="0" smtClean="0"/>
              <a:t>Techniques.</a:t>
            </a:r>
          </a:p>
          <a:p>
            <a:r>
              <a:rPr kumimoji="1" lang="en-US" altLang="zh-CN" sz="1800" dirty="0" smtClean="0"/>
              <a:t>[</a:t>
            </a:r>
            <a:r>
              <a:rPr kumimoji="1" lang="en-US" altLang="zh-CN" sz="1800" dirty="0"/>
              <a:t>5] Andreas </a:t>
            </a:r>
            <a:r>
              <a:rPr kumimoji="1" lang="en-US" altLang="zh-CN" sz="1800" dirty="0" err="1" smtClean="0"/>
              <a:t>Holzinger</a:t>
            </a:r>
            <a:r>
              <a:rPr kumimoji="1" lang="en-US" altLang="zh-CN" sz="1800" dirty="0" smtClean="0"/>
              <a:t>. </a:t>
            </a:r>
            <a:r>
              <a:rPr kumimoji="1" lang="en-US" altLang="zh-CN" sz="1800" dirty="0"/>
              <a:t>Introduction to the special issue on ‘‘interactive data analysis’’</a:t>
            </a:r>
            <a:endParaRPr kumimoji="1" lang="en-US" altLang="zh-CN" sz="1800" dirty="0" smtClean="0"/>
          </a:p>
          <a:p>
            <a:r>
              <a:rPr kumimoji="1" lang="en-US" altLang="zh-CN" sz="1800" dirty="0" smtClean="0"/>
              <a:t>[6</a:t>
            </a:r>
            <a:r>
              <a:rPr kumimoji="1" lang="en-US" altLang="zh-CN" sz="1800" dirty="0" smtClean="0"/>
              <a:t>]</a:t>
            </a:r>
            <a:r>
              <a:rPr kumimoji="1" lang="zh-CN" altLang="en-US" sz="1800" dirty="0" smtClean="0"/>
              <a:t> </a:t>
            </a:r>
            <a:r>
              <a:rPr kumimoji="1" lang="en-US" altLang="zh-CN" sz="1800" dirty="0" smtClean="0"/>
              <a:t>L</a:t>
            </a:r>
            <a:r>
              <a:rPr kumimoji="1" lang="zh-CN" altLang="en-US" sz="1800" dirty="0" smtClean="0"/>
              <a:t> </a:t>
            </a:r>
            <a:r>
              <a:rPr kumimoji="1" lang="en-US" altLang="zh-CN" sz="1800" dirty="0" smtClean="0"/>
              <a:t>ANSELIN.</a:t>
            </a:r>
            <a:r>
              <a:rPr kumimoji="1" lang="zh-CN" altLang="en-US" sz="1800" dirty="0" smtClean="0"/>
              <a:t> </a:t>
            </a:r>
            <a:r>
              <a:rPr kumimoji="1" lang="en-US" altLang="zh-CN" sz="1800" dirty="0"/>
              <a:t>Interactive techniques and </a:t>
            </a:r>
            <a:r>
              <a:rPr kumimoji="1" lang="en-US" altLang="zh-CN" sz="1800" dirty="0" err="1"/>
              <a:t>exploratoryspatial</a:t>
            </a:r>
            <a:r>
              <a:rPr kumimoji="1" lang="en-US" altLang="zh-CN" sz="1800" dirty="0"/>
              <a:t> data </a:t>
            </a:r>
            <a:r>
              <a:rPr kumimoji="1" lang="en-US" altLang="zh-CN" sz="1800" dirty="0" smtClean="0"/>
              <a:t>analysis.</a:t>
            </a:r>
          </a:p>
          <a:p>
            <a:endParaRPr kumimoji="1" lang="zh-CN" altLang="en-US" sz="1800" dirty="0"/>
          </a:p>
        </p:txBody>
      </p:sp>
    </p:spTree>
    <p:extLst>
      <p:ext uri="{BB962C8B-B14F-4D97-AF65-F5344CB8AC3E}">
        <p14:creationId xmlns:p14="http://schemas.microsoft.com/office/powerpoint/2010/main" val="19360873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57798" y="1153391"/>
            <a:ext cx="1745673" cy="633845"/>
          </a:xfrm>
        </p:spPr>
        <p:txBody>
          <a:bodyPr>
            <a:normAutofit fontScale="90000"/>
          </a:bodyPr>
          <a:lstStyle/>
          <a:p>
            <a:r>
              <a:rPr kumimoji="1" lang="en-US" altLang="zh-CN" b="1" smtClean="0"/>
              <a:t>Outline</a:t>
            </a:r>
            <a:r>
              <a:rPr kumimoji="1" lang="en-US" altLang="zh-CN" dirty="0"/>
              <a:t/>
            </a:r>
            <a:br>
              <a:rPr kumimoji="1" lang="en-US" altLang="zh-CN" dirty="0"/>
            </a:br>
            <a:endParaRPr kumimoji="1" lang="zh-CN" altLang="en-US" dirty="0"/>
          </a:p>
        </p:txBody>
      </p:sp>
      <p:sp>
        <p:nvSpPr>
          <p:cNvPr id="3" name="内容占位符 2"/>
          <p:cNvSpPr>
            <a:spLocks noGrp="1"/>
          </p:cNvSpPr>
          <p:nvPr>
            <p:ph idx="1"/>
          </p:nvPr>
        </p:nvSpPr>
        <p:spPr>
          <a:xfrm>
            <a:off x="2519794" y="1963882"/>
            <a:ext cx="7767206" cy="4038860"/>
          </a:xfrm>
        </p:spPr>
        <p:txBody>
          <a:bodyPr>
            <a:normAutofit/>
          </a:bodyPr>
          <a:lstStyle/>
          <a:p>
            <a:pPr marL="457200" indent="-457200" algn="ctr">
              <a:lnSpc>
                <a:spcPct val="200000"/>
              </a:lnSpc>
              <a:buFont typeface="+mj-ea"/>
              <a:buAutoNum type="circleNumDbPlain"/>
            </a:pPr>
            <a:r>
              <a:rPr kumimoji="1" lang="en-US" altLang="zh-CN" dirty="0" smtClean="0"/>
              <a:t>Introduction</a:t>
            </a:r>
            <a:r>
              <a:rPr kumimoji="1" lang="zh-CN" altLang="en-US" dirty="0" smtClean="0"/>
              <a:t> </a:t>
            </a:r>
            <a:r>
              <a:rPr kumimoji="1" lang="en-US" altLang="zh-CN" dirty="0" smtClean="0"/>
              <a:t>of</a:t>
            </a:r>
            <a:r>
              <a:rPr kumimoji="1" lang="zh-CN" altLang="en-US" dirty="0" smtClean="0"/>
              <a:t> </a:t>
            </a:r>
            <a:r>
              <a:rPr kumimoji="1" lang="en-US" altLang="zh-CN" dirty="0" smtClean="0"/>
              <a:t>Interactive</a:t>
            </a:r>
            <a:r>
              <a:rPr kumimoji="1" lang="zh-CN" altLang="en-US" dirty="0" smtClean="0"/>
              <a:t> </a:t>
            </a:r>
            <a:r>
              <a:rPr kumimoji="1" lang="en-US" altLang="zh-CN" dirty="0" smtClean="0"/>
              <a:t>Data</a:t>
            </a:r>
            <a:r>
              <a:rPr kumimoji="1" lang="zh-CN" altLang="en-US" dirty="0" smtClean="0"/>
              <a:t> </a:t>
            </a:r>
            <a:r>
              <a:rPr kumimoji="1" lang="en-US" altLang="zh-CN" dirty="0" smtClean="0"/>
              <a:t>Exploration</a:t>
            </a:r>
          </a:p>
          <a:p>
            <a:pPr marL="457200" indent="-457200" algn="ctr">
              <a:lnSpc>
                <a:spcPct val="200000"/>
              </a:lnSpc>
              <a:buFont typeface="+mj-ea"/>
              <a:buAutoNum type="circleNumDbPlain"/>
            </a:pPr>
            <a:r>
              <a:rPr kumimoji="1" lang="en-US" altLang="zh-CN" dirty="0" smtClean="0"/>
              <a:t>Benefits</a:t>
            </a:r>
            <a:r>
              <a:rPr kumimoji="1" lang="zh-CN" altLang="en-US" dirty="0" smtClean="0"/>
              <a:t> </a:t>
            </a:r>
            <a:r>
              <a:rPr kumimoji="1" lang="en-US" altLang="zh-CN" dirty="0" smtClean="0"/>
              <a:t>of</a:t>
            </a:r>
            <a:r>
              <a:rPr kumimoji="1" lang="zh-CN" altLang="en-US" dirty="0" smtClean="0"/>
              <a:t> </a:t>
            </a:r>
            <a:r>
              <a:rPr kumimoji="1" lang="en-US" altLang="zh-CN" dirty="0"/>
              <a:t>I</a:t>
            </a:r>
            <a:r>
              <a:rPr kumimoji="1" lang="en-US" altLang="zh-CN" dirty="0" smtClean="0"/>
              <a:t>nteractively</a:t>
            </a:r>
            <a:r>
              <a:rPr kumimoji="1" lang="zh-CN" altLang="en-US" dirty="0" smtClean="0"/>
              <a:t> </a:t>
            </a:r>
            <a:r>
              <a:rPr kumimoji="1" lang="en-US" altLang="zh-CN" dirty="0"/>
              <a:t>E</a:t>
            </a:r>
            <a:r>
              <a:rPr kumimoji="1" lang="en-US" altLang="zh-CN" dirty="0" smtClean="0"/>
              <a:t>xplore</a:t>
            </a:r>
            <a:r>
              <a:rPr kumimoji="1" lang="zh-CN" altLang="en-US" dirty="0" smtClean="0"/>
              <a:t> </a:t>
            </a:r>
            <a:r>
              <a:rPr kumimoji="1" lang="en-US" altLang="zh-CN" dirty="0" smtClean="0"/>
              <a:t>and</a:t>
            </a:r>
            <a:r>
              <a:rPr kumimoji="1" lang="zh-CN" altLang="en-US" dirty="0" smtClean="0"/>
              <a:t> </a:t>
            </a:r>
            <a:r>
              <a:rPr kumimoji="1" lang="en-US" altLang="zh-CN" dirty="0"/>
              <a:t>A</a:t>
            </a:r>
            <a:r>
              <a:rPr kumimoji="1" lang="en-US" altLang="zh-CN" dirty="0" smtClean="0"/>
              <a:t>nalyze</a:t>
            </a:r>
            <a:r>
              <a:rPr kumimoji="1" lang="zh-CN" altLang="en-US" dirty="0" smtClean="0"/>
              <a:t> </a:t>
            </a:r>
            <a:r>
              <a:rPr kumimoji="1" lang="en-US" altLang="zh-CN" dirty="0"/>
              <a:t>D</a:t>
            </a:r>
            <a:r>
              <a:rPr kumimoji="1" lang="en-US" altLang="zh-CN" dirty="0" smtClean="0"/>
              <a:t>ata</a:t>
            </a:r>
            <a:endParaRPr kumimoji="1" lang="en-US" altLang="zh-CN" dirty="0" smtClean="0"/>
          </a:p>
          <a:p>
            <a:pPr marL="457200" indent="-457200" algn="ctr">
              <a:lnSpc>
                <a:spcPct val="200000"/>
              </a:lnSpc>
              <a:buFont typeface="+mj-ea"/>
              <a:buAutoNum type="circleNumDbPlain"/>
            </a:pPr>
            <a:r>
              <a:rPr kumimoji="1" lang="en-US" altLang="zh-CN" dirty="0" smtClean="0"/>
              <a:t>Major</a:t>
            </a:r>
            <a:r>
              <a:rPr kumimoji="1" lang="zh-CN" altLang="en-US" dirty="0" smtClean="0"/>
              <a:t> </a:t>
            </a:r>
            <a:r>
              <a:rPr kumimoji="1" lang="en-US" altLang="zh-CN" dirty="0" smtClean="0"/>
              <a:t>Approaches</a:t>
            </a:r>
            <a:r>
              <a:rPr kumimoji="1" lang="zh-CN" altLang="en-US" dirty="0" smtClean="0"/>
              <a:t> </a:t>
            </a:r>
            <a:r>
              <a:rPr kumimoji="1" lang="en-US" altLang="zh-CN" dirty="0" smtClean="0"/>
              <a:t>and</a:t>
            </a:r>
            <a:r>
              <a:rPr kumimoji="1" lang="zh-CN" altLang="en-US" dirty="0" smtClean="0"/>
              <a:t> </a:t>
            </a:r>
            <a:r>
              <a:rPr kumimoji="1" lang="en-US" altLang="zh-CN" dirty="0" smtClean="0"/>
              <a:t>Applications</a:t>
            </a:r>
            <a:r>
              <a:rPr kumimoji="1" lang="zh-CN" altLang="en-US" dirty="0" smtClean="0"/>
              <a:t> </a:t>
            </a:r>
            <a:r>
              <a:rPr kumimoji="1" lang="en-US" altLang="zh-CN" dirty="0" smtClean="0"/>
              <a:t>in</a:t>
            </a:r>
            <a:r>
              <a:rPr kumimoji="1" lang="zh-CN" altLang="en-US" dirty="0" smtClean="0"/>
              <a:t> </a:t>
            </a:r>
            <a:r>
              <a:rPr kumimoji="1" lang="en-US" altLang="zh-CN" dirty="0" smtClean="0"/>
              <a:t>Interactive</a:t>
            </a:r>
            <a:r>
              <a:rPr kumimoji="1" lang="zh-CN" altLang="en-US" dirty="0" smtClean="0"/>
              <a:t> </a:t>
            </a:r>
            <a:r>
              <a:rPr kumimoji="1" lang="en-US" altLang="zh-CN" dirty="0" smtClean="0"/>
              <a:t>Data</a:t>
            </a:r>
            <a:r>
              <a:rPr kumimoji="1" lang="zh-CN" altLang="en-US" dirty="0" smtClean="0"/>
              <a:t> </a:t>
            </a:r>
            <a:r>
              <a:rPr kumimoji="1" lang="en-US" altLang="zh-CN" dirty="0" smtClean="0"/>
              <a:t>Exploration</a:t>
            </a:r>
            <a:endParaRPr lang="en-US" altLang="zh-CN" dirty="0" smtClean="0">
              <a:solidFill>
                <a:schemeClr val="tx1"/>
              </a:solidFill>
            </a:endParaRPr>
          </a:p>
          <a:p>
            <a:pPr marL="457200" indent="-457200" algn="ctr">
              <a:lnSpc>
                <a:spcPct val="200000"/>
              </a:lnSpc>
              <a:buFont typeface="+mj-ea"/>
              <a:buAutoNum type="circleNumDbPlain"/>
            </a:pPr>
            <a:r>
              <a:rPr kumimoji="1" lang="en-US" altLang="zh-CN" dirty="0" smtClean="0"/>
              <a:t>Open</a:t>
            </a:r>
            <a:r>
              <a:rPr kumimoji="1" lang="zh-CN" altLang="en-US" dirty="0" smtClean="0"/>
              <a:t> </a:t>
            </a:r>
            <a:r>
              <a:rPr kumimoji="1" lang="en-US" altLang="zh-CN" dirty="0" smtClean="0"/>
              <a:t>Problems</a:t>
            </a:r>
            <a:r>
              <a:rPr kumimoji="1" lang="zh-CN" altLang="en-US" dirty="0" smtClean="0"/>
              <a:t> </a:t>
            </a:r>
            <a:r>
              <a:rPr kumimoji="1" lang="en-US" altLang="zh-CN" dirty="0" smtClean="0"/>
              <a:t>and</a:t>
            </a:r>
            <a:r>
              <a:rPr kumimoji="1" lang="zh-CN" altLang="en-US" dirty="0" smtClean="0"/>
              <a:t> </a:t>
            </a:r>
            <a:r>
              <a:rPr kumimoji="1" lang="en-US" altLang="zh-CN" dirty="0" smtClean="0"/>
              <a:t>Challenges</a:t>
            </a:r>
          </a:p>
          <a:p>
            <a:pPr marL="457200" indent="-457200" algn="ctr">
              <a:lnSpc>
                <a:spcPct val="200000"/>
              </a:lnSpc>
              <a:buFont typeface="+mj-ea"/>
              <a:buAutoNum type="circleNumDbPlain"/>
            </a:pPr>
            <a:r>
              <a:rPr kumimoji="1" lang="en-US" altLang="zh-CN" dirty="0" smtClean="0"/>
              <a:t>Conclusion</a:t>
            </a:r>
          </a:p>
          <a:p>
            <a:pPr algn="ctr">
              <a:lnSpc>
                <a:spcPct val="200000"/>
              </a:lnSpc>
            </a:pPr>
            <a:endParaRPr kumimoji="1" lang="zh-CN" altLang="en-US" dirty="0"/>
          </a:p>
        </p:txBody>
      </p:sp>
    </p:spTree>
    <p:extLst>
      <p:ext uri="{BB962C8B-B14F-4D97-AF65-F5344CB8AC3E}">
        <p14:creationId xmlns:p14="http://schemas.microsoft.com/office/powerpoint/2010/main" val="12915792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123967" y="1636203"/>
            <a:ext cx="3973193" cy="2468206"/>
          </a:xfrm>
        </p:spPr>
        <p:txBody>
          <a:bodyPr>
            <a:normAutofit/>
          </a:bodyPr>
          <a:lstStyle/>
          <a:p>
            <a:r>
              <a:rPr lang="en-US" altLang="zh-CN" dirty="0" smtClean="0"/>
              <a:t>Exponentially</a:t>
            </a:r>
            <a:r>
              <a:rPr lang="zh-CN" altLang="en-US" dirty="0" smtClean="0"/>
              <a:t> </a:t>
            </a:r>
            <a:r>
              <a:rPr lang="en-US" altLang="zh-CN" dirty="0" smtClean="0"/>
              <a:t>increase</a:t>
            </a:r>
            <a:r>
              <a:rPr lang="zh-CN" altLang="en-US" dirty="0" smtClean="0"/>
              <a:t> </a:t>
            </a:r>
            <a:r>
              <a:rPr lang="en-US" altLang="zh-CN" dirty="0" smtClean="0"/>
              <a:t>of</a:t>
            </a:r>
            <a:r>
              <a:rPr lang="zh-CN" altLang="en-US" dirty="0" smtClean="0"/>
              <a:t> </a:t>
            </a:r>
            <a:r>
              <a:rPr lang="en-US" altLang="zh-CN" dirty="0" smtClean="0"/>
              <a:t>data</a:t>
            </a:r>
            <a:r>
              <a:rPr lang="zh-CN" altLang="en-US" dirty="0" smtClean="0"/>
              <a:t> </a:t>
            </a:r>
            <a:r>
              <a:rPr lang="en-US" altLang="zh-CN" dirty="0" smtClean="0"/>
              <a:t>over</a:t>
            </a:r>
            <a:r>
              <a:rPr lang="zh-CN" altLang="en-US" dirty="0" smtClean="0"/>
              <a:t> </a:t>
            </a:r>
            <a:r>
              <a:rPr lang="en-US" altLang="zh-CN" dirty="0" smtClean="0"/>
              <a:t>the</a:t>
            </a:r>
            <a:r>
              <a:rPr lang="zh-CN" altLang="en-US" dirty="0" smtClean="0"/>
              <a:t> </a:t>
            </a:r>
            <a:r>
              <a:rPr lang="en-US" altLang="zh-CN" dirty="0" smtClean="0"/>
              <a:t>past</a:t>
            </a:r>
            <a:r>
              <a:rPr lang="zh-CN" altLang="en-US" dirty="0" smtClean="0"/>
              <a:t> </a:t>
            </a:r>
            <a:r>
              <a:rPr lang="en-US" altLang="zh-CN" dirty="0" smtClean="0"/>
              <a:t>decades</a:t>
            </a:r>
            <a:r>
              <a:rPr lang="en-US" altLang="zh-CN" dirty="0" smtClean="0"/>
              <a:t>.</a:t>
            </a:r>
          </a:p>
          <a:p>
            <a:r>
              <a:rPr lang="en-US" altLang="zh-CN" dirty="0" smtClean="0"/>
              <a:t>Huge</a:t>
            </a:r>
            <a:r>
              <a:rPr lang="zh-CN" altLang="en-US" dirty="0" smtClean="0"/>
              <a:t> </a:t>
            </a:r>
            <a:r>
              <a:rPr lang="en-US" altLang="zh-CN" dirty="0" smtClean="0"/>
              <a:t>masses </a:t>
            </a:r>
            <a:r>
              <a:rPr lang="en-US" altLang="zh-CN" dirty="0"/>
              <a:t>of complex, </a:t>
            </a:r>
            <a:r>
              <a:rPr lang="en-US" altLang="zh-CN" dirty="0" smtClean="0"/>
              <a:t>high</a:t>
            </a:r>
            <a:r>
              <a:rPr lang="zh-CN" altLang="en-US" dirty="0" smtClean="0"/>
              <a:t> </a:t>
            </a:r>
            <a:r>
              <a:rPr lang="en-US" altLang="zh-CN" dirty="0" smtClean="0"/>
              <a:t>dimensional</a:t>
            </a:r>
            <a:r>
              <a:rPr lang="zh-CN" altLang="en-US" dirty="0" smtClean="0"/>
              <a:t> </a:t>
            </a:r>
            <a:r>
              <a:rPr lang="en-US" altLang="zh-CN" dirty="0" smtClean="0"/>
              <a:t>data </a:t>
            </a:r>
            <a:r>
              <a:rPr lang="en-US" altLang="zh-CN" dirty="0"/>
              <a:t>sets from diverse </a:t>
            </a:r>
            <a:r>
              <a:rPr lang="en-US" altLang="zh-CN" dirty="0" smtClean="0"/>
              <a:t>sources.</a:t>
            </a:r>
            <a:endParaRPr lang="en-US" altLang="zh-CN" dirty="0"/>
          </a:p>
          <a:p>
            <a:endParaRPr lang="en-US" altLang="zh-CN" dirty="0"/>
          </a:p>
          <a:p>
            <a:endParaRPr kumimoji="1" lang="zh-CN" altLang="en-US" dirty="0"/>
          </a:p>
        </p:txBody>
      </p:sp>
      <p:sp>
        <p:nvSpPr>
          <p:cNvPr id="4" name="圆角矩形 3"/>
          <p:cNvSpPr/>
          <p:nvPr/>
        </p:nvSpPr>
        <p:spPr>
          <a:xfrm>
            <a:off x="1350818" y="4478482"/>
            <a:ext cx="4686301" cy="175606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zh-CN" dirty="0" smtClean="0">
                <a:solidFill>
                  <a:sysClr val="windowText" lastClr="000000"/>
                </a:solidFill>
              </a:rPr>
              <a:t>Traditional</a:t>
            </a:r>
            <a:r>
              <a:rPr kumimoji="1" lang="zh-CN" altLang="en-US" dirty="0" smtClean="0">
                <a:solidFill>
                  <a:sysClr val="windowText" lastClr="000000"/>
                </a:solidFill>
              </a:rPr>
              <a:t> </a:t>
            </a:r>
            <a:r>
              <a:rPr kumimoji="1" lang="en-US" altLang="zh-CN" dirty="0" smtClean="0">
                <a:solidFill>
                  <a:sysClr val="windowText" lastClr="000000"/>
                </a:solidFill>
              </a:rPr>
              <a:t>DBMS:</a:t>
            </a:r>
          </a:p>
          <a:p>
            <a:pPr algn="ctr"/>
            <a:r>
              <a:rPr kumimoji="1" lang="en-US" altLang="zh-CN" dirty="0" smtClean="0">
                <a:solidFill>
                  <a:sysClr val="windowText" lastClr="000000"/>
                </a:solidFill>
              </a:rPr>
              <a:t>Static,</a:t>
            </a:r>
            <a:r>
              <a:rPr kumimoji="1" lang="zh-CN" altLang="en-US" dirty="0" smtClean="0">
                <a:solidFill>
                  <a:sysClr val="windowText" lastClr="000000"/>
                </a:solidFill>
              </a:rPr>
              <a:t> </a:t>
            </a:r>
            <a:endParaRPr kumimoji="1" lang="en-US" altLang="zh-CN" dirty="0" smtClean="0">
              <a:solidFill>
                <a:sysClr val="windowText" lastClr="000000"/>
              </a:solidFill>
            </a:endParaRPr>
          </a:p>
          <a:p>
            <a:pPr algn="ctr"/>
            <a:r>
              <a:rPr kumimoji="1" lang="en-US" altLang="zh-CN" dirty="0" smtClean="0">
                <a:solidFill>
                  <a:sysClr val="windowText" lastClr="000000"/>
                </a:solidFill>
              </a:rPr>
              <a:t>Simple</a:t>
            </a:r>
            <a:r>
              <a:rPr kumimoji="1" lang="zh-CN" altLang="en-US" dirty="0" smtClean="0">
                <a:solidFill>
                  <a:sysClr val="windowText" lastClr="000000"/>
                </a:solidFill>
              </a:rPr>
              <a:t> </a:t>
            </a:r>
            <a:r>
              <a:rPr kumimoji="1" lang="en-US" altLang="zh-CN" dirty="0" smtClean="0">
                <a:solidFill>
                  <a:sysClr val="windowText" lastClr="000000"/>
                </a:solidFill>
              </a:rPr>
              <a:t>Query</a:t>
            </a:r>
            <a:r>
              <a:rPr kumimoji="1" lang="zh-CN" altLang="en-US" dirty="0" smtClean="0">
                <a:solidFill>
                  <a:sysClr val="windowText" lastClr="000000"/>
                </a:solidFill>
              </a:rPr>
              <a:t> </a:t>
            </a:r>
            <a:r>
              <a:rPr kumimoji="1" lang="en-US" altLang="zh-CN" dirty="0" smtClean="0">
                <a:solidFill>
                  <a:sysClr val="windowText" lastClr="000000"/>
                </a:solidFill>
              </a:rPr>
              <a:t>in</a:t>
            </a:r>
            <a:r>
              <a:rPr kumimoji="1" lang="zh-CN" altLang="en-US" dirty="0" smtClean="0">
                <a:solidFill>
                  <a:sysClr val="windowText" lastClr="000000"/>
                </a:solidFill>
              </a:rPr>
              <a:t> </a:t>
            </a:r>
            <a:r>
              <a:rPr kumimoji="1" lang="en-US" altLang="zh-CN" dirty="0" smtClean="0">
                <a:solidFill>
                  <a:sysClr val="windowText" lastClr="000000"/>
                </a:solidFill>
              </a:rPr>
              <a:t>large</a:t>
            </a:r>
            <a:r>
              <a:rPr kumimoji="1" lang="zh-CN" altLang="en-US" dirty="0" smtClean="0">
                <a:solidFill>
                  <a:sysClr val="windowText" lastClr="000000"/>
                </a:solidFill>
              </a:rPr>
              <a:t> </a:t>
            </a:r>
            <a:r>
              <a:rPr kumimoji="1" lang="en-US" altLang="zh-CN" dirty="0" smtClean="0">
                <a:solidFill>
                  <a:sysClr val="windowText" lastClr="000000"/>
                </a:solidFill>
              </a:rPr>
              <a:t>data</a:t>
            </a:r>
            <a:r>
              <a:rPr kumimoji="1" lang="zh-CN" altLang="en-US" dirty="0" smtClean="0">
                <a:solidFill>
                  <a:sysClr val="windowText" lastClr="000000"/>
                </a:solidFill>
              </a:rPr>
              <a:t> </a:t>
            </a:r>
            <a:r>
              <a:rPr kumimoji="1" lang="en-US" altLang="zh-CN" dirty="0" smtClean="0">
                <a:solidFill>
                  <a:sysClr val="windowText" lastClr="000000"/>
                </a:solidFill>
              </a:rPr>
              <a:t>set,</a:t>
            </a:r>
          </a:p>
          <a:p>
            <a:pPr algn="ctr"/>
            <a:r>
              <a:rPr kumimoji="1" lang="en-US" altLang="zh-CN" dirty="0" smtClean="0">
                <a:solidFill>
                  <a:sysClr val="windowText" lastClr="000000"/>
                </a:solidFill>
              </a:rPr>
              <a:t>Numerous</a:t>
            </a:r>
            <a:r>
              <a:rPr kumimoji="1" lang="zh-CN" altLang="en-US" dirty="0" smtClean="0">
                <a:solidFill>
                  <a:sysClr val="windowText" lastClr="000000"/>
                </a:solidFill>
              </a:rPr>
              <a:t> </a:t>
            </a:r>
            <a:r>
              <a:rPr kumimoji="1" lang="en-US" altLang="zh-CN" dirty="0" smtClean="0">
                <a:solidFill>
                  <a:sysClr val="windowText" lastClr="000000"/>
                </a:solidFill>
              </a:rPr>
              <a:t>assumptions</a:t>
            </a:r>
            <a:r>
              <a:rPr kumimoji="1" lang="zh-CN" altLang="en-US" dirty="0" smtClean="0">
                <a:solidFill>
                  <a:sysClr val="windowText" lastClr="000000"/>
                </a:solidFill>
              </a:rPr>
              <a:t> </a:t>
            </a:r>
            <a:r>
              <a:rPr kumimoji="1" lang="en-US" altLang="zh-CN" dirty="0" smtClean="0">
                <a:solidFill>
                  <a:sysClr val="windowText" lastClr="000000"/>
                </a:solidFill>
              </a:rPr>
              <a:t>about</a:t>
            </a:r>
            <a:r>
              <a:rPr kumimoji="1" lang="zh-CN" altLang="en-US" dirty="0" smtClean="0">
                <a:solidFill>
                  <a:sysClr val="windowText" lastClr="000000"/>
                </a:solidFill>
              </a:rPr>
              <a:t> </a:t>
            </a:r>
            <a:r>
              <a:rPr kumimoji="1" lang="en-US" altLang="zh-CN" dirty="0" smtClean="0">
                <a:solidFill>
                  <a:sysClr val="windowText" lastClr="000000"/>
                </a:solidFill>
              </a:rPr>
              <a:t>the</a:t>
            </a:r>
            <a:r>
              <a:rPr kumimoji="1" lang="zh-CN" altLang="en-US" dirty="0" smtClean="0">
                <a:solidFill>
                  <a:sysClr val="windowText" lastClr="000000"/>
                </a:solidFill>
              </a:rPr>
              <a:t> </a:t>
            </a:r>
            <a:r>
              <a:rPr kumimoji="1" lang="en-US" altLang="zh-CN" dirty="0" smtClean="0">
                <a:solidFill>
                  <a:sysClr val="windowText" lastClr="000000"/>
                </a:solidFill>
              </a:rPr>
              <a:t>workload.</a:t>
            </a:r>
            <a:endParaRPr kumimoji="1" lang="zh-CN" altLang="en-US" dirty="0">
              <a:solidFill>
                <a:sysClr val="windowText" lastClr="000000"/>
              </a:solidFill>
            </a:endParaRPr>
          </a:p>
        </p:txBody>
      </p:sp>
      <p:sp>
        <p:nvSpPr>
          <p:cNvPr id="5" name="圆角矩形 4"/>
          <p:cNvSpPr/>
          <p:nvPr/>
        </p:nvSpPr>
        <p:spPr>
          <a:xfrm>
            <a:off x="6577847" y="4478481"/>
            <a:ext cx="4519313" cy="175606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en-US" altLang="zh-CN" dirty="0" smtClean="0">
              <a:solidFill>
                <a:sysClr val="windowText" lastClr="000000"/>
              </a:solidFill>
            </a:endParaRPr>
          </a:p>
          <a:p>
            <a:pPr algn="ctr"/>
            <a:endParaRPr kumimoji="1" lang="en-US" altLang="zh-CN" dirty="0" smtClean="0">
              <a:solidFill>
                <a:sysClr val="windowText" lastClr="000000"/>
              </a:solidFill>
            </a:endParaRPr>
          </a:p>
          <a:p>
            <a:pPr algn="ctr"/>
            <a:endParaRPr kumimoji="1" lang="en-US" altLang="zh-CN" dirty="0" smtClean="0">
              <a:solidFill>
                <a:sysClr val="windowText" lastClr="000000"/>
              </a:solidFill>
            </a:endParaRPr>
          </a:p>
          <a:p>
            <a:pPr algn="ctr"/>
            <a:r>
              <a:rPr kumimoji="1" lang="en-US" altLang="zh-CN" dirty="0" smtClean="0">
                <a:solidFill>
                  <a:sysClr val="windowText" lastClr="000000"/>
                </a:solidFill>
              </a:rPr>
              <a:t>Interactive</a:t>
            </a:r>
            <a:r>
              <a:rPr kumimoji="1" lang="zh-CN" altLang="en-US" dirty="0" smtClean="0">
                <a:solidFill>
                  <a:sysClr val="windowText" lastClr="000000"/>
                </a:solidFill>
              </a:rPr>
              <a:t> </a:t>
            </a:r>
            <a:r>
              <a:rPr kumimoji="1" lang="en-US" altLang="zh-CN" dirty="0">
                <a:solidFill>
                  <a:sysClr val="windowText" lastClr="000000"/>
                </a:solidFill>
              </a:rPr>
              <a:t>D</a:t>
            </a:r>
            <a:r>
              <a:rPr kumimoji="1" lang="en-US" altLang="zh-CN" dirty="0" smtClean="0">
                <a:solidFill>
                  <a:sysClr val="windowText" lastClr="000000"/>
                </a:solidFill>
              </a:rPr>
              <a:t>ata</a:t>
            </a:r>
            <a:r>
              <a:rPr kumimoji="1" lang="zh-CN" altLang="en-US" dirty="0" smtClean="0">
                <a:solidFill>
                  <a:sysClr val="windowText" lastClr="000000"/>
                </a:solidFill>
              </a:rPr>
              <a:t> </a:t>
            </a:r>
            <a:r>
              <a:rPr kumimoji="1" lang="en-US" altLang="zh-CN" dirty="0" smtClean="0">
                <a:solidFill>
                  <a:sysClr val="windowText" lastClr="000000"/>
                </a:solidFill>
              </a:rPr>
              <a:t>Exploration:</a:t>
            </a:r>
            <a:endParaRPr kumimoji="1" lang="en-US" altLang="zh-CN" dirty="0" smtClean="0">
              <a:solidFill>
                <a:sysClr val="windowText" lastClr="000000"/>
              </a:solidFill>
            </a:endParaRPr>
          </a:p>
          <a:p>
            <a:pPr algn="ctr"/>
            <a:r>
              <a:rPr kumimoji="1" lang="en-US" altLang="zh-CN" dirty="0" smtClean="0">
                <a:solidFill>
                  <a:sysClr val="windowText" lastClr="000000"/>
                </a:solidFill>
              </a:rPr>
              <a:t>Involve</a:t>
            </a:r>
            <a:r>
              <a:rPr kumimoji="1" lang="zh-CN" altLang="en-US" dirty="0" smtClean="0">
                <a:solidFill>
                  <a:sysClr val="windowText" lastClr="000000"/>
                </a:solidFill>
              </a:rPr>
              <a:t> </a:t>
            </a:r>
            <a:r>
              <a:rPr kumimoji="1" lang="en-US" altLang="zh-CN" dirty="0" smtClean="0">
                <a:solidFill>
                  <a:sysClr val="windowText" lastClr="000000"/>
                </a:solidFill>
              </a:rPr>
              <a:t>User</a:t>
            </a:r>
            <a:r>
              <a:rPr kumimoji="1" lang="zh-CN" altLang="en-US" dirty="0" smtClean="0">
                <a:solidFill>
                  <a:sysClr val="windowText" lastClr="000000"/>
                </a:solidFill>
              </a:rPr>
              <a:t> </a:t>
            </a:r>
            <a:r>
              <a:rPr kumimoji="1" lang="en-US" altLang="zh-CN" dirty="0" smtClean="0">
                <a:solidFill>
                  <a:sysClr val="windowText" lastClr="000000"/>
                </a:solidFill>
              </a:rPr>
              <a:t>interaction,</a:t>
            </a:r>
            <a:r>
              <a:rPr kumimoji="1" lang="zh-CN" altLang="en-US" dirty="0" smtClean="0">
                <a:solidFill>
                  <a:sysClr val="windowText" lastClr="000000"/>
                </a:solidFill>
              </a:rPr>
              <a:t> </a:t>
            </a:r>
            <a:endParaRPr kumimoji="1" lang="en-US" altLang="zh-CN" dirty="0" smtClean="0">
              <a:solidFill>
                <a:sysClr val="windowText" lastClr="000000"/>
              </a:solidFill>
            </a:endParaRPr>
          </a:p>
          <a:p>
            <a:pPr algn="ctr"/>
            <a:r>
              <a:rPr kumimoji="1" lang="en-US" altLang="zh-CN" dirty="0">
                <a:solidFill>
                  <a:sysClr val="windowText" lastClr="000000"/>
                </a:solidFill>
              </a:rPr>
              <a:t>I</a:t>
            </a:r>
            <a:r>
              <a:rPr kumimoji="1" lang="en-US" altLang="zh-CN" dirty="0" smtClean="0">
                <a:solidFill>
                  <a:sysClr val="windowText" lastClr="000000"/>
                </a:solidFill>
              </a:rPr>
              <a:t>terative</a:t>
            </a:r>
            <a:r>
              <a:rPr kumimoji="1" lang="zh-CN" altLang="en-US" dirty="0" smtClean="0">
                <a:solidFill>
                  <a:sysClr val="windowText" lastClr="000000"/>
                </a:solidFill>
              </a:rPr>
              <a:t> </a:t>
            </a:r>
            <a:r>
              <a:rPr kumimoji="1" lang="en-US" altLang="zh-CN" dirty="0" smtClean="0">
                <a:solidFill>
                  <a:sysClr val="windowText" lastClr="000000"/>
                </a:solidFill>
              </a:rPr>
              <a:t>query,</a:t>
            </a:r>
          </a:p>
          <a:p>
            <a:pPr algn="ctr"/>
            <a:r>
              <a:rPr kumimoji="1" lang="en-US" altLang="zh-CN" dirty="0" smtClean="0">
                <a:solidFill>
                  <a:sysClr val="windowText" lastClr="000000"/>
                </a:solidFill>
              </a:rPr>
              <a:t>Highly</a:t>
            </a:r>
            <a:r>
              <a:rPr kumimoji="1" lang="zh-CN" altLang="en-US" dirty="0" smtClean="0">
                <a:solidFill>
                  <a:sysClr val="windowText" lastClr="000000"/>
                </a:solidFill>
              </a:rPr>
              <a:t> </a:t>
            </a:r>
            <a:r>
              <a:rPr kumimoji="1" lang="en-US" altLang="zh-CN" dirty="0" smtClean="0">
                <a:solidFill>
                  <a:sysClr val="windowText" lastClr="000000"/>
                </a:solidFill>
              </a:rPr>
              <a:t>ad</a:t>
            </a:r>
            <a:r>
              <a:rPr kumimoji="1" lang="zh-CN" altLang="en-US" dirty="0" smtClean="0">
                <a:solidFill>
                  <a:sysClr val="windowText" lastClr="000000"/>
                </a:solidFill>
              </a:rPr>
              <a:t> </a:t>
            </a:r>
            <a:r>
              <a:rPr kumimoji="1" lang="en-US" altLang="zh-CN" dirty="0" smtClean="0">
                <a:solidFill>
                  <a:sysClr val="windowText" lastClr="000000"/>
                </a:solidFill>
              </a:rPr>
              <a:t>hoc</a:t>
            </a:r>
            <a:r>
              <a:rPr kumimoji="1" lang="zh-CN" altLang="en-US" dirty="0" smtClean="0">
                <a:solidFill>
                  <a:sysClr val="windowText" lastClr="000000"/>
                </a:solidFill>
              </a:rPr>
              <a:t> </a:t>
            </a:r>
            <a:r>
              <a:rPr kumimoji="1" lang="en-US" altLang="zh-CN" dirty="0" smtClean="0">
                <a:solidFill>
                  <a:sysClr val="windowText" lastClr="000000"/>
                </a:solidFill>
              </a:rPr>
              <a:t>process,</a:t>
            </a:r>
          </a:p>
          <a:p>
            <a:pPr algn="ctr"/>
            <a:r>
              <a:rPr kumimoji="1" lang="en-US" altLang="zh-CN" dirty="0" smtClean="0">
                <a:solidFill>
                  <a:sysClr val="windowText" lastClr="000000"/>
                </a:solidFill>
              </a:rPr>
              <a:t>Visualization.</a:t>
            </a:r>
            <a:endParaRPr kumimoji="1" lang="en-US" altLang="zh-CN" dirty="0" smtClean="0">
              <a:solidFill>
                <a:sysClr val="windowText" lastClr="000000"/>
              </a:solidFill>
            </a:endParaRPr>
          </a:p>
          <a:p>
            <a:pPr algn="ctr"/>
            <a:endParaRPr kumimoji="1" lang="en-US" altLang="zh-CN" dirty="0" smtClean="0">
              <a:solidFill>
                <a:sysClr val="windowText" lastClr="000000"/>
              </a:solidFill>
            </a:endParaRPr>
          </a:p>
          <a:p>
            <a:pPr algn="ctr"/>
            <a:endParaRPr kumimoji="1" lang="en-US" altLang="zh-CN" dirty="0" smtClean="0">
              <a:solidFill>
                <a:sysClr val="windowText" lastClr="000000"/>
              </a:solidFill>
            </a:endParaRPr>
          </a:p>
          <a:p>
            <a:pPr algn="ctr"/>
            <a:endParaRPr kumimoji="1" lang="zh-CN" altLang="en-US" dirty="0">
              <a:solidFill>
                <a:sysClr val="windowText" lastClr="000000"/>
              </a:solidFill>
            </a:endParaRPr>
          </a:p>
        </p:txBody>
      </p:sp>
      <p:sp>
        <p:nvSpPr>
          <p:cNvPr id="6" name="Title 1"/>
          <p:cNvSpPr>
            <a:spLocks noGrp="1"/>
          </p:cNvSpPr>
          <p:nvPr>
            <p:ph type="title"/>
          </p:nvPr>
        </p:nvSpPr>
        <p:spPr>
          <a:xfrm>
            <a:off x="1039092" y="249382"/>
            <a:ext cx="9601200" cy="914400"/>
          </a:xfrm>
        </p:spPr>
        <p:txBody>
          <a:bodyPr>
            <a:normAutofit fontScale="90000"/>
          </a:bodyPr>
          <a:lstStyle/>
          <a:p>
            <a:r>
              <a:rPr lang="en-US" altLang="zh-CN" b="1" dirty="0" smtClean="0"/>
              <a:t>Introduction</a:t>
            </a:r>
            <a:r>
              <a:rPr lang="zh-CN" altLang="en-US" b="1" dirty="0" smtClean="0"/>
              <a:t> </a:t>
            </a:r>
            <a:r>
              <a:rPr lang="en-US" altLang="zh-CN" b="1" dirty="0" smtClean="0"/>
              <a:t>to</a:t>
            </a:r>
            <a:r>
              <a:rPr lang="zh-CN" altLang="en-US" b="1" dirty="0" smtClean="0"/>
              <a:t> </a:t>
            </a:r>
            <a:r>
              <a:rPr lang="en-US" altLang="zh-CN" b="1" dirty="0" smtClean="0"/>
              <a:t>Interactive</a:t>
            </a:r>
            <a:r>
              <a:rPr lang="zh-CN" altLang="en-US" b="1" dirty="0" smtClean="0"/>
              <a:t> </a:t>
            </a:r>
            <a:r>
              <a:rPr lang="en-US" altLang="zh-CN" b="1" dirty="0" smtClean="0"/>
              <a:t>Data</a:t>
            </a:r>
            <a:r>
              <a:rPr lang="zh-CN" altLang="en-US" b="1" dirty="0" smtClean="0"/>
              <a:t> </a:t>
            </a:r>
            <a:r>
              <a:rPr lang="en-US" altLang="zh-CN" b="1" dirty="0" smtClean="0"/>
              <a:t>Exploration</a:t>
            </a:r>
            <a:r>
              <a:rPr lang="zh-CN" altLang="en-US" b="1" dirty="0" smtClean="0"/>
              <a:t> </a:t>
            </a:r>
            <a:r>
              <a:rPr lang="en-US" altLang="zh-CN" b="1" dirty="0" smtClean="0"/>
              <a:t>and</a:t>
            </a:r>
            <a:r>
              <a:rPr lang="zh-CN" altLang="en-US" b="1" dirty="0" smtClean="0"/>
              <a:t> </a:t>
            </a:r>
            <a:r>
              <a:rPr lang="en-US" altLang="zh-CN" b="1" dirty="0" smtClean="0"/>
              <a:t>Analytics</a:t>
            </a:r>
            <a:endParaRPr lang="en-US" b="1" dirty="0"/>
          </a:p>
        </p:txBody>
      </p:sp>
      <p:pic>
        <p:nvPicPr>
          <p:cNvPr id="2" name="图片 1"/>
          <p:cNvPicPr>
            <a:picLocks noChangeAspect="1"/>
          </p:cNvPicPr>
          <p:nvPr/>
        </p:nvPicPr>
        <p:blipFill rotWithShape="1">
          <a:blip r:embed="rId2"/>
          <a:srcRect l="50" t="17402" r="138" b="15977"/>
          <a:stretch/>
        </p:blipFill>
        <p:spPr>
          <a:xfrm>
            <a:off x="1350818" y="1636203"/>
            <a:ext cx="5226627" cy="2619239"/>
          </a:xfrm>
          <a:prstGeom prst="rect">
            <a:avLst/>
          </a:prstGeom>
        </p:spPr>
      </p:pic>
      <p:sp>
        <p:nvSpPr>
          <p:cNvPr id="7" name="文本框 6"/>
          <p:cNvSpPr txBox="1"/>
          <p:nvPr/>
        </p:nvSpPr>
        <p:spPr>
          <a:xfrm>
            <a:off x="-2826327" y="1943100"/>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3362964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39091" y="1092292"/>
            <a:ext cx="5514109" cy="5133829"/>
          </a:xfrm>
        </p:spPr>
        <p:txBody>
          <a:bodyPr>
            <a:normAutofit/>
          </a:bodyPr>
          <a:lstStyle/>
          <a:p>
            <a:r>
              <a:rPr lang="en-US" altLang="zh-CN" sz="2400" b="1" dirty="0" smtClean="0"/>
              <a:t>Why</a:t>
            </a:r>
            <a:r>
              <a:rPr lang="zh-CN" altLang="en-US" sz="2400" b="1" dirty="0" smtClean="0"/>
              <a:t> </a:t>
            </a:r>
            <a:r>
              <a:rPr lang="en-US" altLang="zh-CN" sz="2400" b="1" dirty="0" smtClean="0"/>
              <a:t>is</a:t>
            </a:r>
            <a:r>
              <a:rPr lang="zh-CN" altLang="en-US" sz="2400" b="1" dirty="0" smtClean="0"/>
              <a:t> </a:t>
            </a:r>
            <a:r>
              <a:rPr lang="en-US" altLang="zh-CN" sz="2400" b="1" dirty="0" smtClean="0"/>
              <a:t>IDE</a:t>
            </a:r>
            <a:r>
              <a:rPr lang="zh-CN" altLang="en-US" sz="2400" b="1" dirty="0" smtClean="0"/>
              <a:t> </a:t>
            </a:r>
            <a:r>
              <a:rPr lang="en-US" altLang="zh-CN" sz="2400" b="1" dirty="0" smtClean="0"/>
              <a:t>important?</a:t>
            </a:r>
          </a:p>
          <a:p>
            <a:pPr>
              <a:buFont typeface="Wingdings" charset="2"/>
              <a:buChar char="u"/>
            </a:pPr>
            <a:r>
              <a:rPr lang="en-US" altLang="zh-CN" dirty="0" smtClean="0"/>
              <a:t>Provide</a:t>
            </a:r>
            <a:r>
              <a:rPr lang="zh-CN" altLang="en-US" dirty="0" smtClean="0"/>
              <a:t> </a:t>
            </a:r>
            <a:r>
              <a:rPr lang="en-US" altLang="zh-CN" dirty="0" smtClean="0"/>
              <a:t>online</a:t>
            </a:r>
            <a:r>
              <a:rPr lang="zh-CN" altLang="en-US" dirty="0" smtClean="0"/>
              <a:t> </a:t>
            </a:r>
            <a:r>
              <a:rPr lang="en-US" altLang="zh-CN" dirty="0" smtClean="0"/>
              <a:t>results</a:t>
            </a:r>
            <a:r>
              <a:rPr lang="zh-CN" altLang="en-US" dirty="0" smtClean="0"/>
              <a:t> </a:t>
            </a:r>
            <a:r>
              <a:rPr lang="en-US" altLang="zh-CN" dirty="0" smtClean="0"/>
              <a:t>on</a:t>
            </a:r>
            <a:r>
              <a:rPr lang="zh-CN" altLang="en-US" dirty="0" smtClean="0"/>
              <a:t> </a:t>
            </a:r>
            <a:r>
              <a:rPr lang="en-US" altLang="zh-CN" dirty="0" smtClean="0"/>
              <a:t>numerous</a:t>
            </a:r>
            <a:r>
              <a:rPr lang="zh-CN" altLang="en-US" dirty="0" smtClean="0"/>
              <a:t> </a:t>
            </a:r>
            <a:r>
              <a:rPr lang="en-US" altLang="zh-CN" dirty="0" smtClean="0"/>
              <a:t>data</a:t>
            </a:r>
          </a:p>
          <a:p>
            <a:pPr>
              <a:buFont typeface="Wingdings" charset="2"/>
              <a:buChar char="u"/>
            </a:pPr>
            <a:r>
              <a:rPr lang="en-US" altLang="zh-CN" dirty="0" smtClean="0"/>
              <a:t>Provide</a:t>
            </a:r>
            <a:r>
              <a:rPr lang="zh-CN" altLang="en-US" dirty="0" smtClean="0"/>
              <a:t> </a:t>
            </a:r>
            <a:r>
              <a:rPr lang="en-US" altLang="zh-CN" dirty="0" smtClean="0"/>
              <a:t>accurate</a:t>
            </a:r>
            <a:r>
              <a:rPr lang="zh-CN" altLang="en-US" dirty="0" smtClean="0"/>
              <a:t> </a:t>
            </a:r>
            <a:r>
              <a:rPr lang="en-US" altLang="zh-CN" dirty="0" smtClean="0"/>
              <a:t>results</a:t>
            </a:r>
            <a:r>
              <a:rPr lang="zh-CN" altLang="en-US" dirty="0" smtClean="0"/>
              <a:t> </a:t>
            </a:r>
            <a:endParaRPr lang="en-US" altLang="zh-CN" dirty="0"/>
          </a:p>
          <a:p>
            <a:r>
              <a:rPr lang="en-US" altLang="zh-CN" sz="2400" b="1" dirty="0" smtClean="0"/>
              <a:t>Aim:</a:t>
            </a:r>
          </a:p>
          <a:p>
            <a:pPr marL="457200" indent="-457200">
              <a:buFont typeface="+mj-ea"/>
              <a:buAutoNum type="circleNumDbPlain"/>
            </a:pPr>
            <a:r>
              <a:rPr lang="en-US" altLang="zh-CN" dirty="0"/>
              <a:t>B</a:t>
            </a:r>
            <a:r>
              <a:rPr lang="en-US" altLang="zh-CN" dirty="0" smtClean="0"/>
              <a:t>alance </a:t>
            </a:r>
            <a:r>
              <a:rPr lang="en-US" altLang="zh-CN" dirty="0"/>
              <a:t>the trade-off between collecting all </a:t>
            </a:r>
            <a:r>
              <a:rPr lang="en-US" altLang="zh-CN" dirty="0" smtClean="0"/>
              <a:t>relevant</a:t>
            </a:r>
            <a:r>
              <a:rPr lang="zh-CN" altLang="en-US" dirty="0" smtClean="0"/>
              <a:t> </a:t>
            </a:r>
            <a:r>
              <a:rPr lang="en-US" altLang="zh-CN" dirty="0" smtClean="0"/>
              <a:t>information</a:t>
            </a:r>
            <a:r>
              <a:rPr lang="zh-CN" altLang="en-US" dirty="0" smtClean="0"/>
              <a:t> </a:t>
            </a:r>
            <a:r>
              <a:rPr lang="en-US" altLang="zh-CN" dirty="0" smtClean="0"/>
              <a:t>and</a:t>
            </a:r>
            <a:r>
              <a:rPr lang="zh-CN" altLang="en-US" dirty="0" smtClean="0"/>
              <a:t> </a:t>
            </a:r>
            <a:r>
              <a:rPr lang="en-US" altLang="zh-CN" dirty="0" smtClean="0"/>
              <a:t>r</a:t>
            </a:r>
            <a:r>
              <a:rPr lang="en-US" altLang="zh-CN" dirty="0" smtClean="0"/>
              <a:t>educe </a:t>
            </a:r>
            <a:r>
              <a:rPr lang="en-US" altLang="zh-CN" dirty="0"/>
              <a:t>the size of returned </a:t>
            </a:r>
            <a:r>
              <a:rPr lang="en-US" altLang="zh-CN" dirty="0" smtClean="0"/>
              <a:t>data</a:t>
            </a:r>
          </a:p>
          <a:p>
            <a:pPr marL="457200" indent="-457200">
              <a:buFont typeface="+mj-ea"/>
              <a:buAutoNum type="circleNumDbPlain"/>
            </a:pPr>
            <a:r>
              <a:rPr lang="en-US" altLang="zh-CN" dirty="0" smtClean="0"/>
              <a:t>Visualize</a:t>
            </a:r>
            <a:r>
              <a:rPr lang="zh-CN" altLang="en-US" dirty="0" smtClean="0"/>
              <a:t> </a:t>
            </a:r>
            <a:r>
              <a:rPr lang="en-US" altLang="zh-CN" dirty="0" smtClean="0"/>
              <a:t>the</a:t>
            </a:r>
            <a:r>
              <a:rPr lang="zh-CN" altLang="en-US" dirty="0" smtClean="0"/>
              <a:t> </a:t>
            </a:r>
            <a:r>
              <a:rPr lang="en-US" altLang="zh-CN" dirty="0" smtClean="0"/>
              <a:t>relevant</a:t>
            </a:r>
            <a:r>
              <a:rPr lang="zh-CN" altLang="en-US" dirty="0" smtClean="0"/>
              <a:t> </a:t>
            </a:r>
            <a:r>
              <a:rPr lang="en-US" altLang="zh-CN" dirty="0" smtClean="0"/>
              <a:t>patterns</a:t>
            </a:r>
            <a:r>
              <a:rPr lang="zh-CN" altLang="en-US" dirty="0" smtClean="0"/>
              <a:t> </a:t>
            </a:r>
            <a:r>
              <a:rPr lang="en-US" altLang="zh-CN" dirty="0" smtClean="0"/>
              <a:t>of</a:t>
            </a:r>
            <a:r>
              <a:rPr lang="zh-CN" altLang="en-US" dirty="0" smtClean="0"/>
              <a:t> </a:t>
            </a:r>
            <a:r>
              <a:rPr lang="en-US" altLang="zh-CN" dirty="0" smtClean="0"/>
              <a:t>the</a:t>
            </a:r>
            <a:r>
              <a:rPr lang="zh-CN" altLang="en-US" dirty="0" smtClean="0"/>
              <a:t> </a:t>
            </a:r>
            <a:r>
              <a:rPr lang="en-US" altLang="zh-CN" dirty="0" smtClean="0"/>
              <a:t>data</a:t>
            </a:r>
            <a:endParaRPr lang="en-US" altLang="zh-CN" dirty="0" smtClean="0"/>
          </a:p>
          <a:p>
            <a:endParaRPr lang="en-US" altLang="zh-CN" dirty="0"/>
          </a:p>
          <a:p>
            <a:endParaRPr kumimoji="1" lang="zh-CN" altLang="en-US" dirty="0"/>
          </a:p>
        </p:txBody>
      </p:sp>
      <p:pic>
        <p:nvPicPr>
          <p:cNvPr id="4" name="图片 3"/>
          <p:cNvPicPr>
            <a:picLocks noChangeAspect="1"/>
          </p:cNvPicPr>
          <p:nvPr/>
        </p:nvPicPr>
        <p:blipFill>
          <a:blip r:embed="rId2"/>
          <a:stretch>
            <a:fillRect/>
          </a:stretch>
        </p:blipFill>
        <p:spPr>
          <a:xfrm>
            <a:off x="1839191" y="4494740"/>
            <a:ext cx="9428018" cy="1887245"/>
          </a:xfrm>
          <a:prstGeom prst="rect">
            <a:avLst/>
          </a:prstGeom>
        </p:spPr>
      </p:pic>
      <p:sp>
        <p:nvSpPr>
          <p:cNvPr id="5" name="Title 1"/>
          <p:cNvSpPr>
            <a:spLocks noGrp="1"/>
          </p:cNvSpPr>
          <p:nvPr>
            <p:ph type="title"/>
          </p:nvPr>
        </p:nvSpPr>
        <p:spPr>
          <a:xfrm>
            <a:off x="1039091" y="333756"/>
            <a:ext cx="9601200" cy="914400"/>
          </a:xfrm>
        </p:spPr>
        <p:txBody>
          <a:bodyPr/>
          <a:lstStyle/>
          <a:p>
            <a:r>
              <a:rPr lang="en-US" altLang="zh-CN" b="1" dirty="0" smtClean="0"/>
              <a:t>Introduction</a:t>
            </a:r>
            <a:endParaRPr lang="en-US" b="1" dirty="0"/>
          </a:p>
        </p:txBody>
      </p:sp>
      <p:sp>
        <p:nvSpPr>
          <p:cNvPr id="6" name="文本框 5"/>
          <p:cNvSpPr txBox="1"/>
          <p:nvPr/>
        </p:nvSpPr>
        <p:spPr>
          <a:xfrm>
            <a:off x="6352309" y="2643543"/>
            <a:ext cx="4914900" cy="2077492"/>
          </a:xfrm>
          <a:prstGeom prst="rect">
            <a:avLst/>
          </a:prstGeom>
          <a:noFill/>
        </p:spPr>
        <p:txBody>
          <a:bodyPr wrap="square" rtlCol="0">
            <a:spAutoFit/>
          </a:bodyPr>
          <a:lstStyle/>
          <a:p>
            <a:pPr algn="r">
              <a:lnSpc>
                <a:spcPct val="150000"/>
              </a:lnSpc>
            </a:pPr>
            <a:r>
              <a:rPr lang="en-US" altLang="zh-CN" sz="2000" b="1" dirty="0"/>
              <a:t>Facets</a:t>
            </a:r>
            <a:r>
              <a:rPr lang="zh-CN" altLang="en-US" sz="2000" b="1" dirty="0"/>
              <a:t> </a:t>
            </a:r>
            <a:r>
              <a:rPr lang="en-US" altLang="zh-CN" sz="2000" b="1" dirty="0"/>
              <a:t>of</a:t>
            </a:r>
            <a:r>
              <a:rPr lang="zh-CN" altLang="en-US" sz="2000" b="1" dirty="0"/>
              <a:t> </a:t>
            </a:r>
            <a:r>
              <a:rPr lang="en-US" altLang="zh-CN" sz="2000" b="1" dirty="0"/>
              <a:t>Data</a:t>
            </a:r>
            <a:r>
              <a:rPr lang="zh-CN" altLang="en-US" sz="2000" b="1" dirty="0"/>
              <a:t> </a:t>
            </a:r>
            <a:r>
              <a:rPr lang="en-US" altLang="zh-CN" sz="2000" b="1" dirty="0"/>
              <a:t>exploration</a:t>
            </a:r>
          </a:p>
          <a:p>
            <a:pPr algn="r">
              <a:lnSpc>
                <a:spcPct val="150000"/>
              </a:lnSpc>
            </a:pPr>
            <a:r>
              <a:rPr lang="en-US" altLang="zh-CN" dirty="0"/>
              <a:t>1.</a:t>
            </a:r>
            <a:r>
              <a:rPr lang="zh-CN" altLang="en-US" dirty="0"/>
              <a:t> </a:t>
            </a:r>
            <a:r>
              <a:rPr lang="en-US" altLang="zh-CN" dirty="0"/>
              <a:t>User</a:t>
            </a:r>
            <a:r>
              <a:rPr lang="zh-CN" altLang="en-US" dirty="0"/>
              <a:t> </a:t>
            </a:r>
            <a:r>
              <a:rPr lang="en-US" altLang="zh-CN" dirty="0"/>
              <a:t>interaction</a:t>
            </a:r>
            <a:r>
              <a:rPr lang="zh-CN" altLang="en-US" dirty="0"/>
              <a:t> </a:t>
            </a:r>
            <a:r>
              <a:rPr lang="en-US" altLang="zh-CN" dirty="0"/>
              <a:t>tools</a:t>
            </a:r>
          </a:p>
          <a:p>
            <a:pPr algn="r">
              <a:lnSpc>
                <a:spcPct val="150000"/>
              </a:lnSpc>
            </a:pPr>
            <a:r>
              <a:rPr lang="en-US" altLang="zh-CN" dirty="0"/>
              <a:t>2.</a:t>
            </a:r>
            <a:r>
              <a:rPr lang="zh-CN" altLang="en-US" dirty="0"/>
              <a:t> </a:t>
            </a:r>
            <a:r>
              <a:rPr lang="en-US" altLang="zh-CN" dirty="0"/>
              <a:t>Middleware</a:t>
            </a:r>
          </a:p>
          <a:p>
            <a:pPr algn="r">
              <a:lnSpc>
                <a:spcPct val="150000"/>
              </a:lnSpc>
            </a:pPr>
            <a:r>
              <a:rPr lang="en-US" altLang="zh-CN" dirty="0"/>
              <a:t>3.</a:t>
            </a:r>
            <a:r>
              <a:rPr lang="zh-CN" altLang="en-US" dirty="0"/>
              <a:t> </a:t>
            </a:r>
            <a:r>
              <a:rPr lang="en-US" altLang="zh-CN" dirty="0"/>
              <a:t>Redesign</a:t>
            </a:r>
            <a:r>
              <a:rPr lang="zh-CN" altLang="en-US" dirty="0"/>
              <a:t> </a:t>
            </a:r>
            <a:r>
              <a:rPr lang="en-US" altLang="zh-CN" dirty="0"/>
              <a:t>database</a:t>
            </a:r>
            <a:r>
              <a:rPr lang="zh-CN" altLang="en-US" dirty="0"/>
              <a:t> </a:t>
            </a:r>
            <a:r>
              <a:rPr lang="en-US" altLang="zh-CN" dirty="0"/>
              <a:t>architecture</a:t>
            </a:r>
            <a:r>
              <a:rPr lang="zh-CN" altLang="en-US" dirty="0"/>
              <a:t> </a:t>
            </a:r>
            <a:endParaRPr lang="en-US" altLang="zh-CN" dirty="0"/>
          </a:p>
          <a:p>
            <a:pPr algn="r"/>
            <a:endParaRPr kumimoji="1" lang="zh-CN" altLang="en-US" dirty="0"/>
          </a:p>
        </p:txBody>
      </p:sp>
    </p:spTree>
    <p:extLst>
      <p:ext uri="{BB962C8B-B14F-4D97-AF65-F5344CB8AC3E}">
        <p14:creationId xmlns:p14="http://schemas.microsoft.com/office/powerpoint/2010/main" val="9779132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52724" y="1275284"/>
            <a:ext cx="7024254" cy="542340"/>
          </a:xfrm>
        </p:spPr>
        <p:txBody>
          <a:bodyPr>
            <a:normAutofit/>
          </a:bodyPr>
          <a:lstStyle/>
          <a:p>
            <a:r>
              <a:rPr kumimoji="1" lang="en-US" altLang="zh-CN" sz="2400" b="1" dirty="0" smtClean="0"/>
              <a:t>Three</a:t>
            </a:r>
            <a:r>
              <a:rPr kumimoji="1" lang="zh-CN" altLang="en-US" sz="2400" b="1" dirty="0" smtClean="0"/>
              <a:t> </a:t>
            </a:r>
            <a:r>
              <a:rPr kumimoji="1" lang="en-US" altLang="zh-CN" sz="2400" b="1" dirty="0" smtClean="0"/>
              <a:t>steps</a:t>
            </a:r>
            <a:r>
              <a:rPr kumimoji="1" lang="zh-CN" altLang="en-US" sz="2400" b="1" dirty="0" smtClean="0"/>
              <a:t> </a:t>
            </a:r>
            <a:r>
              <a:rPr kumimoji="1" lang="en-US" altLang="zh-CN" sz="2400" b="1" dirty="0" smtClean="0"/>
              <a:t>in</a:t>
            </a:r>
            <a:r>
              <a:rPr kumimoji="1" lang="zh-CN" altLang="en-US" sz="2400" b="1" dirty="0" smtClean="0"/>
              <a:t> </a:t>
            </a:r>
            <a:r>
              <a:rPr kumimoji="1" lang="en-US" altLang="zh-CN" sz="2400" b="1" dirty="0" smtClean="0"/>
              <a:t>interactive</a:t>
            </a:r>
            <a:r>
              <a:rPr kumimoji="1" lang="zh-CN" altLang="en-US" sz="2400" b="1" dirty="0" smtClean="0"/>
              <a:t> </a:t>
            </a:r>
            <a:r>
              <a:rPr kumimoji="1" lang="en-US" altLang="zh-CN" sz="2400" b="1" dirty="0" smtClean="0"/>
              <a:t>data</a:t>
            </a:r>
            <a:r>
              <a:rPr kumimoji="1" lang="zh-CN" altLang="en-US" sz="2400" b="1" dirty="0" smtClean="0"/>
              <a:t> </a:t>
            </a:r>
            <a:r>
              <a:rPr kumimoji="1" lang="en-US" altLang="zh-CN" sz="2400" b="1" dirty="0" smtClean="0"/>
              <a:t>exploration:</a:t>
            </a:r>
          </a:p>
        </p:txBody>
      </p:sp>
      <p:sp>
        <p:nvSpPr>
          <p:cNvPr id="4" name="六边形 3"/>
          <p:cNvSpPr/>
          <p:nvPr/>
        </p:nvSpPr>
        <p:spPr>
          <a:xfrm>
            <a:off x="1708536" y="2431945"/>
            <a:ext cx="2739198" cy="2399376"/>
          </a:xfrm>
          <a:prstGeom prst="hexago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smtClean="0"/>
              <a:t>Processing</a:t>
            </a:r>
            <a:r>
              <a:rPr lang="zh-CN" altLang="en-US" dirty="0" smtClean="0"/>
              <a:t> </a:t>
            </a:r>
            <a:r>
              <a:rPr lang="en-US" altLang="zh-CN" dirty="0"/>
              <a:t>numerous selection queries with iteratively varying selection</a:t>
            </a:r>
            <a:r>
              <a:rPr lang="zh-CN" altLang="en-US" dirty="0"/>
              <a:t> </a:t>
            </a:r>
            <a:r>
              <a:rPr lang="en-US" altLang="zh-CN" dirty="0"/>
              <a:t>predicates</a:t>
            </a:r>
          </a:p>
        </p:txBody>
      </p:sp>
      <p:sp>
        <p:nvSpPr>
          <p:cNvPr id="5" name="六边形 4"/>
          <p:cNvSpPr/>
          <p:nvPr/>
        </p:nvSpPr>
        <p:spPr>
          <a:xfrm>
            <a:off x="4159635" y="3554778"/>
            <a:ext cx="2949155" cy="2553086"/>
          </a:xfrm>
          <a:prstGeom prst="hexago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smtClean="0"/>
              <a:t>Reviewing </a:t>
            </a:r>
            <a:r>
              <a:rPr lang="en-US" altLang="zh-CN" dirty="0"/>
              <a:t>returned objects (i.e., trials) and classifying</a:t>
            </a:r>
            <a:r>
              <a:rPr lang="zh-CN" altLang="en-US" dirty="0"/>
              <a:t> </a:t>
            </a:r>
            <a:r>
              <a:rPr lang="en-US" altLang="zh-CN" dirty="0"/>
              <a:t>them to relevant and irrelevant</a:t>
            </a:r>
          </a:p>
        </p:txBody>
      </p:sp>
      <p:sp>
        <p:nvSpPr>
          <p:cNvPr id="6" name="六边形 5"/>
          <p:cNvSpPr/>
          <p:nvPr/>
        </p:nvSpPr>
        <p:spPr>
          <a:xfrm>
            <a:off x="6813120" y="2411161"/>
            <a:ext cx="2881598" cy="2420612"/>
          </a:xfrm>
          <a:prstGeom prst="hexago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dirty="0"/>
              <a:t>A</a:t>
            </a:r>
            <a:r>
              <a:rPr lang="en-US" altLang="zh-CN" dirty="0" smtClean="0"/>
              <a:t>djusting </a:t>
            </a:r>
            <a:r>
              <a:rPr lang="en-US" altLang="zh-CN" dirty="0"/>
              <a:t>accordingly the</a:t>
            </a:r>
            <a:r>
              <a:rPr lang="zh-CN" altLang="en-US" dirty="0"/>
              <a:t> </a:t>
            </a:r>
            <a:r>
              <a:rPr lang="en-US" altLang="zh-CN" dirty="0"/>
              <a:t>selection query for the next iteration.</a:t>
            </a:r>
          </a:p>
        </p:txBody>
      </p:sp>
      <p:sp>
        <p:nvSpPr>
          <p:cNvPr id="2" name="文本框 1"/>
          <p:cNvSpPr txBox="1"/>
          <p:nvPr/>
        </p:nvSpPr>
        <p:spPr>
          <a:xfrm>
            <a:off x="1708537" y="2273708"/>
            <a:ext cx="1813956" cy="597483"/>
          </a:xfrm>
          <a:prstGeom prst="rect">
            <a:avLst/>
          </a:prstGeom>
          <a:noFill/>
        </p:spPr>
        <p:txBody>
          <a:bodyPr wrap="square" rtlCol="0">
            <a:spAutoFit/>
          </a:bodyPr>
          <a:lstStyle/>
          <a:p>
            <a:r>
              <a:rPr kumimoji="1" lang="zh-CN" altLang="en-US" sz="3200" b="1" dirty="0" smtClean="0"/>
              <a:t>①</a:t>
            </a:r>
            <a:endParaRPr kumimoji="1" lang="zh-CN" altLang="en-US" sz="3200" b="1" dirty="0"/>
          </a:p>
        </p:txBody>
      </p:sp>
      <p:sp>
        <p:nvSpPr>
          <p:cNvPr id="7" name="文本框 6"/>
          <p:cNvSpPr txBox="1"/>
          <p:nvPr/>
        </p:nvSpPr>
        <p:spPr>
          <a:xfrm>
            <a:off x="4204263" y="3595724"/>
            <a:ext cx="424984" cy="597483"/>
          </a:xfrm>
          <a:prstGeom prst="rect">
            <a:avLst/>
          </a:prstGeom>
          <a:noFill/>
        </p:spPr>
        <p:txBody>
          <a:bodyPr wrap="square" rtlCol="0">
            <a:spAutoFit/>
          </a:bodyPr>
          <a:lstStyle/>
          <a:p>
            <a:r>
              <a:rPr kumimoji="1" lang="zh-CN" altLang="en-US" sz="3200" b="1" dirty="0" smtClean="0"/>
              <a:t>②</a:t>
            </a:r>
            <a:endParaRPr kumimoji="1" lang="zh-CN" altLang="en-US" sz="3200" b="1" dirty="0"/>
          </a:p>
        </p:txBody>
      </p:sp>
      <p:sp>
        <p:nvSpPr>
          <p:cNvPr id="8" name="文本框 7"/>
          <p:cNvSpPr txBox="1"/>
          <p:nvPr/>
        </p:nvSpPr>
        <p:spPr>
          <a:xfrm>
            <a:off x="6813118" y="2299403"/>
            <a:ext cx="1195337" cy="597483"/>
          </a:xfrm>
          <a:prstGeom prst="rect">
            <a:avLst/>
          </a:prstGeom>
          <a:noFill/>
        </p:spPr>
        <p:txBody>
          <a:bodyPr wrap="square" rtlCol="0">
            <a:spAutoFit/>
          </a:bodyPr>
          <a:lstStyle/>
          <a:p>
            <a:r>
              <a:rPr kumimoji="1" lang="zh-CN" altLang="en-US" sz="3200" b="1" dirty="0" smtClean="0"/>
              <a:t>③</a:t>
            </a:r>
            <a:endParaRPr kumimoji="1" lang="zh-CN" altLang="en-US" sz="3200" b="1" dirty="0"/>
          </a:p>
        </p:txBody>
      </p:sp>
      <p:sp>
        <p:nvSpPr>
          <p:cNvPr id="9" name="Title 1"/>
          <p:cNvSpPr>
            <a:spLocks noGrp="1"/>
          </p:cNvSpPr>
          <p:nvPr>
            <p:ph type="title"/>
          </p:nvPr>
        </p:nvSpPr>
        <p:spPr>
          <a:xfrm>
            <a:off x="987137" y="376426"/>
            <a:ext cx="9601200" cy="914400"/>
          </a:xfrm>
        </p:spPr>
        <p:txBody>
          <a:bodyPr/>
          <a:lstStyle/>
          <a:p>
            <a:r>
              <a:rPr lang="en-US" altLang="zh-CN" b="1" dirty="0" smtClean="0"/>
              <a:t>Introduction</a:t>
            </a:r>
            <a:endParaRPr lang="en-US" b="1" dirty="0"/>
          </a:p>
        </p:txBody>
      </p:sp>
    </p:spTree>
    <p:extLst>
      <p:ext uri="{BB962C8B-B14F-4D97-AF65-F5344CB8AC3E}">
        <p14:creationId xmlns:p14="http://schemas.microsoft.com/office/powerpoint/2010/main" val="14175949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914400"/>
          </a:xfrm>
        </p:spPr>
        <p:txBody>
          <a:bodyPr>
            <a:normAutofit/>
          </a:bodyPr>
          <a:lstStyle/>
          <a:p>
            <a:r>
              <a:rPr lang="en-US" sz="4000" b="1" dirty="0" smtClean="0"/>
              <a:t>Benefit</a:t>
            </a:r>
            <a:r>
              <a:rPr lang="en-US" altLang="zh-CN" sz="4000" b="1" dirty="0" smtClean="0"/>
              <a:t>s</a:t>
            </a:r>
            <a:r>
              <a:rPr lang="en-US" sz="4000" b="1" dirty="0" smtClean="0"/>
              <a:t> </a:t>
            </a:r>
            <a:r>
              <a:rPr lang="en-US" sz="4000" b="1" dirty="0" smtClean="0"/>
              <a:t>of IDE</a:t>
            </a:r>
            <a:endParaRPr lang="en-US" sz="4000" b="1" dirty="0"/>
          </a:p>
        </p:txBody>
      </p:sp>
      <p:sp>
        <p:nvSpPr>
          <p:cNvPr id="3" name="Content Placeholder 2"/>
          <p:cNvSpPr>
            <a:spLocks noGrp="1"/>
          </p:cNvSpPr>
          <p:nvPr>
            <p:ph idx="1"/>
          </p:nvPr>
        </p:nvSpPr>
        <p:spPr>
          <a:xfrm>
            <a:off x="1371600" y="1600200"/>
            <a:ext cx="9975273" cy="4239490"/>
          </a:xfrm>
        </p:spPr>
        <p:txBody>
          <a:bodyPr>
            <a:normAutofit/>
          </a:bodyPr>
          <a:lstStyle/>
          <a:p>
            <a:r>
              <a:rPr lang="en-US" sz="2400" b="1" dirty="0" smtClean="0"/>
              <a:t>Traditional Data </a:t>
            </a:r>
            <a:r>
              <a:rPr lang="en-US" sz="2400" b="1" dirty="0" smtClean="0"/>
              <a:t>Mining</a:t>
            </a:r>
            <a:endParaRPr lang="en-US" altLang="zh-CN" dirty="0"/>
          </a:p>
          <a:p>
            <a:pPr lvl="1" fontAlgn="base"/>
            <a:r>
              <a:rPr lang="en-US" altLang="zh-CN" dirty="0"/>
              <a:t>The process of extracting useful information from large data sets</a:t>
            </a:r>
            <a:endParaRPr lang="en-US" altLang="zh-CN" i="0" dirty="0"/>
          </a:p>
          <a:p>
            <a:pPr lvl="1" fontAlgn="base"/>
            <a:r>
              <a:rPr lang="en-US" altLang="zh-CN" dirty="0"/>
              <a:t>Emphasize some combination of machine learning, statistics and DBMS</a:t>
            </a:r>
          </a:p>
          <a:p>
            <a:pPr lvl="1" fontAlgn="base"/>
            <a:r>
              <a:rPr lang="en-US" altLang="zh-CN" dirty="0"/>
              <a:t>Drawback: computationally demanding and time consuming</a:t>
            </a:r>
          </a:p>
          <a:p>
            <a:endParaRPr lang="en-US" dirty="0"/>
          </a:p>
          <a:p>
            <a:pPr fontAlgn="base"/>
            <a:r>
              <a:rPr lang="en-US" sz="2400" b="1" dirty="0" smtClean="0"/>
              <a:t>Interactive Data </a:t>
            </a:r>
            <a:r>
              <a:rPr lang="en-US" sz="2400" b="1" dirty="0" smtClean="0"/>
              <a:t>Mining</a:t>
            </a:r>
            <a:endParaRPr lang="en-US" altLang="zh-CN" dirty="0"/>
          </a:p>
          <a:p>
            <a:pPr lvl="1" fontAlgn="base"/>
            <a:r>
              <a:rPr lang="en-US" altLang="zh-CN" dirty="0"/>
              <a:t>Emphasize interactivity and effective integration </a:t>
            </a:r>
            <a:endParaRPr lang="en-US" altLang="zh-CN" i="0" dirty="0"/>
          </a:p>
          <a:p>
            <a:pPr lvl="1" fontAlgn="base"/>
            <a:r>
              <a:rPr lang="en-US" altLang="zh-CN" dirty="0"/>
              <a:t>Benefit</a:t>
            </a:r>
            <a:endParaRPr lang="en-US" altLang="zh-CN" i="0" dirty="0"/>
          </a:p>
          <a:p>
            <a:pPr lvl="2" fontAlgn="base"/>
            <a:r>
              <a:rPr lang="en-US" altLang="zh-CN" dirty="0"/>
              <a:t>The flexibility, creativity and general knowledge of a human can be involved</a:t>
            </a:r>
          </a:p>
          <a:p>
            <a:pPr lvl="2" fontAlgn="base"/>
            <a:r>
              <a:rPr lang="en-US" altLang="zh-CN" dirty="0"/>
              <a:t>The best of the different but related domains can be combined ➔ the sum is greater than the parts</a:t>
            </a:r>
          </a:p>
        </p:txBody>
      </p:sp>
    </p:spTree>
    <p:extLst>
      <p:ext uri="{BB962C8B-B14F-4D97-AF65-F5344CB8AC3E}">
        <p14:creationId xmlns:p14="http://schemas.microsoft.com/office/powerpoint/2010/main" val="21387890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Benefit</a:t>
            </a:r>
            <a:r>
              <a:rPr lang="en-US" altLang="zh-CN" sz="4000" b="1" dirty="0" smtClean="0"/>
              <a:t>s</a:t>
            </a:r>
            <a:r>
              <a:rPr lang="en-US" sz="4000" b="1" dirty="0" smtClean="0"/>
              <a:t> </a:t>
            </a:r>
            <a:r>
              <a:rPr lang="en-US" sz="4000" b="1" dirty="0" smtClean="0"/>
              <a:t>of IDE (Contd.)</a:t>
            </a:r>
            <a:endParaRPr lang="en-US" sz="4000" b="1" dirty="0"/>
          </a:p>
        </p:txBody>
      </p:sp>
      <p:sp>
        <p:nvSpPr>
          <p:cNvPr id="3" name="Content Placeholder 2"/>
          <p:cNvSpPr>
            <a:spLocks noGrp="1"/>
          </p:cNvSpPr>
          <p:nvPr>
            <p:ph idx="1"/>
          </p:nvPr>
        </p:nvSpPr>
        <p:spPr>
          <a:xfrm>
            <a:off x="1371600" y="1953491"/>
            <a:ext cx="9601200" cy="3581400"/>
          </a:xfrm>
        </p:spPr>
        <p:txBody>
          <a:bodyPr/>
          <a:lstStyle/>
          <a:p>
            <a:r>
              <a:rPr lang="en-US" sz="2400" b="1" dirty="0" smtClean="0"/>
              <a:t>Data Visualization</a:t>
            </a:r>
          </a:p>
          <a:p>
            <a:pPr lvl="1"/>
            <a:endParaRPr lang="en-US" dirty="0"/>
          </a:p>
          <a:p>
            <a:pPr lvl="1"/>
            <a:r>
              <a:rPr lang="en-US" altLang="zh-CN" dirty="0" smtClean="0"/>
              <a:t>One</a:t>
            </a:r>
            <a:r>
              <a:rPr lang="zh-CN" altLang="en-US" dirty="0" smtClean="0"/>
              <a:t> </a:t>
            </a:r>
            <a:r>
              <a:rPr lang="en-US" altLang="zh-CN" dirty="0" smtClean="0"/>
              <a:t>of</a:t>
            </a:r>
            <a:r>
              <a:rPr lang="zh-CN" altLang="en-US" dirty="0" smtClean="0"/>
              <a:t> </a:t>
            </a:r>
            <a:r>
              <a:rPr lang="en-US" altLang="zh-CN" dirty="0"/>
              <a:t>t</a:t>
            </a:r>
            <a:r>
              <a:rPr lang="en-US" dirty="0" smtClean="0"/>
              <a:t>he </a:t>
            </a:r>
            <a:r>
              <a:rPr lang="en-US" dirty="0" smtClean="0"/>
              <a:t>most general and the least complicated IDE technique</a:t>
            </a:r>
          </a:p>
          <a:p>
            <a:pPr lvl="1"/>
            <a:r>
              <a:rPr lang="en-US" dirty="0" smtClean="0"/>
              <a:t>Easy to use by non-expert users</a:t>
            </a:r>
          </a:p>
          <a:p>
            <a:pPr lvl="1"/>
            <a:r>
              <a:rPr lang="en-US" dirty="0" smtClean="0"/>
              <a:t>Provide significant and intuitive information</a:t>
            </a:r>
          </a:p>
          <a:p>
            <a:pPr lvl="1"/>
            <a:r>
              <a:rPr lang="en-US" dirty="0" smtClean="0"/>
              <a:t>Users can be involved in the critical steps to improve the discovery process</a:t>
            </a:r>
          </a:p>
          <a:p>
            <a:pPr lvl="1"/>
            <a:r>
              <a:rPr lang="en-US" dirty="0" err="1" smtClean="0"/>
              <a:t>GNoT</a:t>
            </a:r>
            <a:endParaRPr lang="en-US" dirty="0" smtClean="0"/>
          </a:p>
        </p:txBody>
      </p:sp>
    </p:spTree>
    <p:extLst>
      <p:ext uri="{BB962C8B-B14F-4D97-AF65-F5344CB8AC3E}">
        <p14:creationId xmlns:p14="http://schemas.microsoft.com/office/powerpoint/2010/main" val="20465487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7258" y="509154"/>
            <a:ext cx="9601200" cy="1485900"/>
          </a:xfrm>
        </p:spPr>
        <p:txBody>
          <a:bodyPr>
            <a:normAutofit/>
          </a:bodyPr>
          <a:lstStyle/>
          <a:p>
            <a:r>
              <a:rPr lang="en-US" sz="4000" b="1" dirty="0" smtClean="0"/>
              <a:t>Benefit</a:t>
            </a:r>
            <a:r>
              <a:rPr lang="en-US" altLang="zh-CN" sz="4000" b="1" dirty="0" smtClean="0"/>
              <a:t>s</a:t>
            </a:r>
            <a:r>
              <a:rPr lang="en-US" sz="4000" b="1" dirty="0" smtClean="0"/>
              <a:t> </a:t>
            </a:r>
            <a:r>
              <a:rPr lang="en-US" sz="4000" b="1" dirty="0" smtClean="0"/>
              <a:t>of IDE (Contd.)</a:t>
            </a:r>
            <a:endParaRPr lang="en-US" sz="4000" b="1" dirty="0"/>
          </a:p>
        </p:txBody>
      </p:sp>
      <p:sp>
        <p:nvSpPr>
          <p:cNvPr id="3" name="Content Placeholder 2"/>
          <p:cNvSpPr>
            <a:spLocks noGrp="1"/>
          </p:cNvSpPr>
          <p:nvPr>
            <p:ph idx="1"/>
          </p:nvPr>
        </p:nvSpPr>
        <p:spPr>
          <a:xfrm>
            <a:off x="1389564" y="1311586"/>
            <a:ext cx="5164282" cy="2628900"/>
          </a:xfrm>
        </p:spPr>
        <p:txBody>
          <a:bodyPr/>
          <a:lstStyle/>
          <a:p>
            <a:r>
              <a:rPr lang="en-US" sz="2400" b="1" dirty="0" err="1" smtClean="0"/>
              <a:t>GNoT</a:t>
            </a:r>
            <a:endParaRPr lang="en-US" dirty="0" smtClean="0"/>
          </a:p>
          <a:p>
            <a:pPr lvl="1"/>
            <a:r>
              <a:rPr lang="en-US" dirty="0" smtClean="0"/>
              <a:t>A visual data mining framework</a:t>
            </a:r>
          </a:p>
          <a:p>
            <a:pPr lvl="1"/>
            <a:r>
              <a:rPr lang="en-US" dirty="0" smtClean="0"/>
              <a:t>Combine </a:t>
            </a:r>
            <a:r>
              <a:rPr lang="en-US" dirty="0" smtClean="0"/>
              <a:t>data visualization and data analysis tools</a:t>
            </a:r>
          </a:p>
          <a:p>
            <a:pPr lvl="1"/>
            <a:endParaRPr lang="en-US" dirty="0"/>
          </a:p>
          <a:p>
            <a:pPr lvl="1"/>
            <a:endParaRPr lang="en-US" dirty="0"/>
          </a:p>
        </p:txBody>
      </p:sp>
      <p:pic>
        <p:nvPicPr>
          <p:cNvPr id="6"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3593" y="3257018"/>
            <a:ext cx="3151154" cy="3112826"/>
          </a:xfrm>
          <a:prstGeom prst="rect">
            <a:avLst/>
          </a:prstGeom>
        </p:spPr>
      </p:pic>
      <p:pic>
        <p:nvPicPr>
          <p:cNvPr id="7"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6895" y="3257018"/>
            <a:ext cx="3051196" cy="3112827"/>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33377" y="551705"/>
            <a:ext cx="3200972" cy="3388781"/>
          </a:xfrm>
          <a:prstGeom prst="rect">
            <a:avLst/>
          </a:prstGeom>
        </p:spPr>
      </p:pic>
      <p:sp>
        <p:nvSpPr>
          <p:cNvPr id="8" name="Content Placeholder 2"/>
          <p:cNvSpPr txBox="1">
            <a:spLocks/>
          </p:cNvSpPr>
          <p:nvPr/>
        </p:nvSpPr>
        <p:spPr>
          <a:xfrm>
            <a:off x="1357258" y="2905775"/>
            <a:ext cx="2462645" cy="363682"/>
          </a:xfrm>
          <a:prstGeom prst="rect">
            <a:avLst/>
          </a:prstGeom>
        </p:spPr>
        <p:txBody>
          <a:bodyPr vert="horz" lIns="91440" tIns="45720" rIns="91440" bIns="45720" rtlCol="0">
            <a:normAutofit fontScale="92500" lnSpcReduction="1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mtClean="0"/>
              <a:t>Using GNoT</a:t>
            </a:r>
          </a:p>
          <a:p>
            <a:endParaRPr lang="en-US" dirty="0"/>
          </a:p>
        </p:txBody>
      </p:sp>
    </p:spTree>
    <p:extLst>
      <p:ext uri="{BB962C8B-B14F-4D97-AF65-F5344CB8AC3E}">
        <p14:creationId xmlns:p14="http://schemas.microsoft.com/office/powerpoint/2010/main" val="997042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2546" y="685800"/>
            <a:ext cx="9601200" cy="1485900"/>
          </a:xfrm>
        </p:spPr>
        <p:txBody>
          <a:bodyPr>
            <a:normAutofit/>
          </a:bodyPr>
          <a:lstStyle/>
          <a:p>
            <a:r>
              <a:rPr lang="en-US" sz="4000" b="1" dirty="0" smtClean="0"/>
              <a:t>IDE Application and </a:t>
            </a:r>
            <a:r>
              <a:rPr lang="en-US" sz="4000" b="1" dirty="0" smtClean="0"/>
              <a:t>Approaches</a:t>
            </a:r>
            <a:endParaRPr lang="en-US" sz="4000" b="1" dirty="0"/>
          </a:p>
        </p:txBody>
      </p:sp>
      <p:sp>
        <p:nvSpPr>
          <p:cNvPr id="3" name="Content Placeholder 2"/>
          <p:cNvSpPr>
            <a:spLocks noGrp="1"/>
          </p:cNvSpPr>
          <p:nvPr>
            <p:ph idx="1"/>
          </p:nvPr>
        </p:nvSpPr>
        <p:spPr>
          <a:xfrm>
            <a:off x="1662546" y="1693718"/>
            <a:ext cx="9601200" cy="3581400"/>
          </a:xfrm>
        </p:spPr>
        <p:txBody>
          <a:bodyPr>
            <a:normAutofit/>
          </a:bodyPr>
          <a:lstStyle/>
          <a:p>
            <a:r>
              <a:rPr lang="en-US" sz="2400" dirty="0" smtClean="0"/>
              <a:t>Pattern Mining Approaches</a:t>
            </a:r>
          </a:p>
          <a:p>
            <a:pPr lvl="1"/>
            <a:r>
              <a:rPr lang="en-US" dirty="0" smtClean="0"/>
              <a:t>Use pattern mining to enable the discovery of patterns from data.</a:t>
            </a:r>
          </a:p>
          <a:p>
            <a:pPr lvl="2"/>
            <a:endParaRPr lang="en-US" dirty="0"/>
          </a:p>
          <a:p>
            <a:pPr lvl="2"/>
            <a:endParaRPr lang="en-US" dirty="0"/>
          </a:p>
        </p:txBody>
      </p:sp>
      <p:sp>
        <p:nvSpPr>
          <p:cNvPr id="4" name="文本框 3"/>
          <p:cNvSpPr txBox="1"/>
          <p:nvPr/>
        </p:nvSpPr>
        <p:spPr>
          <a:xfrm>
            <a:off x="1184562" y="2714581"/>
            <a:ext cx="9767456" cy="1892826"/>
          </a:xfrm>
          <a:prstGeom prst="rect">
            <a:avLst/>
          </a:prstGeom>
          <a:noFill/>
        </p:spPr>
        <p:txBody>
          <a:bodyPr wrap="square" rtlCol="0">
            <a:spAutoFit/>
          </a:bodyPr>
          <a:lstStyle/>
          <a:p>
            <a:pPr marL="742950" lvl="1" indent="-285750">
              <a:lnSpc>
                <a:spcPct val="150000"/>
              </a:lnSpc>
              <a:buFont typeface="Wingdings" charset="2"/>
              <a:buChar char="u"/>
            </a:pPr>
            <a:r>
              <a:rPr lang="en-US" altLang="zh-CN" sz="2000" b="1" dirty="0"/>
              <a:t>Advantages:</a:t>
            </a:r>
          </a:p>
          <a:p>
            <a:pPr marL="1257300" lvl="2" indent="-342900">
              <a:lnSpc>
                <a:spcPct val="150000"/>
              </a:lnSpc>
              <a:buFont typeface="+mj-lt"/>
              <a:buAutoNum type="arabicPeriod"/>
            </a:pPr>
            <a:r>
              <a:rPr lang="en-US" altLang="zh-CN" sz="2000" dirty="0" smtClean="0"/>
              <a:t>Patterns</a:t>
            </a:r>
            <a:r>
              <a:rPr lang="zh-CN" altLang="en-US" sz="2000" dirty="0" smtClean="0"/>
              <a:t> </a:t>
            </a:r>
            <a:r>
              <a:rPr lang="en-US" altLang="zh-CN" sz="2000" dirty="0" smtClean="0"/>
              <a:t>are</a:t>
            </a:r>
            <a:r>
              <a:rPr lang="zh-CN" altLang="en-US" sz="2000" dirty="0" smtClean="0"/>
              <a:t> </a:t>
            </a:r>
            <a:r>
              <a:rPr lang="en-US" altLang="zh-CN" sz="2000" dirty="0" smtClean="0"/>
              <a:t>Interpretable </a:t>
            </a:r>
            <a:r>
              <a:rPr lang="en-US" altLang="zh-CN" sz="2000" dirty="0"/>
              <a:t>representations and can thus provide explanation</a:t>
            </a:r>
          </a:p>
          <a:p>
            <a:pPr marL="1257300" lvl="2" indent="-342900">
              <a:lnSpc>
                <a:spcPct val="150000"/>
              </a:lnSpc>
              <a:buFont typeface="+mj-lt"/>
              <a:buAutoNum type="arabicPeriod"/>
            </a:pPr>
            <a:r>
              <a:rPr lang="en-US" altLang="zh-CN" sz="2000" dirty="0"/>
              <a:t>Patterns </a:t>
            </a:r>
            <a:r>
              <a:rPr lang="en-US" altLang="zh-CN" sz="2000" dirty="0" smtClean="0"/>
              <a:t>can </a:t>
            </a:r>
            <a:r>
              <a:rPr lang="en-US" altLang="zh-CN" sz="2000" dirty="0"/>
              <a:t>be used for many well-known data mining tasks</a:t>
            </a:r>
          </a:p>
          <a:p>
            <a:pPr marL="342900" indent="-342900">
              <a:lnSpc>
                <a:spcPct val="150000"/>
              </a:lnSpc>
              <a:buFont typeface="+mj-lt"/>
              <a:buAutoNum type="arabicPeriod"/>
            </a:pPr>
            <a:endParaRPr kumimoji="1" lang="zh-CN" altLang="en-US" dirty="0"/>
          </a:p>
        </p:txBody>
      </p:sp>
      <p:sp>
        <p:nvSpPr>
          <p:cNvPr id="5" name="文本框 4"/>
          <p:cNvSpPr txBox="1"/>
          <p:nvPr/>
        </p:nvSpPr>
        <p:spPr>
          <a:xfrm>
            <a:off x="1184562" y="4384069"/>
            <a:ext cx="10214265" cy="2303708"/>
          </a:xfrm>
          <a:prstGeom prst="rect">
            <a:avLst/>
          </a:prstGeom>
          <a:noFill/>
        </p:spPr>
        <p:txBody>
          <a:bodyPr wrap="square" rtlCol="0">
            <a:spAutoFit/>
          </a:bodyPr>
          <a:lstStyle/>
          <a:p>
            <a:pPr marL="742950" lvl="1" indent="-285750">
              <a:lnSpc>
                <a:spcPct val="150000"/>
              </a:lnSpc>
              <a:buFont typeface="Wingdings" charset="2"/>
              <a:buChar char="u"/>
            </a:pPr>
            <a:r>
              <a:rPr lang="en-US" altLang="zh-CN" sz="2000" b="1" dirty="0"/>
              <a:t>Example of this </a:t>
            </a:r>
            <a:r>
              <a:rPr lang="en-US" altLang="zh-CN" sz="2000" b="1" dirty="0" smtClean="0"/>
              <a:t>approach:</a:t>
            </a:r>
            <a:endParaRPr lang="en-US" altLang="zh-CN" sz="2000" b="1" dirty="0"/>
          </a:p>
          <a:p>
            <a:pPr marL="1257300" lvl="2" indent="-342900">
              <a:lnSpc>
                <a:spcPct val="150000"/>
              </a:lnSpc>
              <a:buFont typeface="+mj-lt"/>
              <a:buAutoNum type="arabicPeriod"/>
            </a:pPr>
            <a:r>
              <a:rPr lang="en-US" altLang="zh-CN" sz="2000" dirty="0"/>
              <a:t>Markov Chain Monte Carlo (MCMC) based technique</a:t>
            </a:r>
          </a:p>
          <a:p>
            <a:pPr marL="1257300" lvl="2" indent="-342900">
              <a:lnSpc>
                <a:spcPct val="150000"/>
              </a:lnSpc>
              <a:buFont typeface="+mj-lt"/>
              <a:buAutoNum type="arabicPeriod"/>
            </a:pPr>
            <a:r>
              <a:rPr lang="en-US" altLang="zh-CN" sz="2000" dirty="0"/>
              <a:t>Interactive Subgroup Discovery</a:t>
            </a:r>
          </a:p>
          <a:p>
            <a:pPr marL="1257300" lvl="2" indent="-342900">
              <a:lnSpc>
                <a:spcPct val="150000"/>
              </a:lnSpc>
              <a:buFont typeface="+mj-lt"/>
              <a:buAutoNum type="arabicPeriod"/>
            </a:pPr>
            <a:r>
              <a:rPr lang="en-US" altLang="zh-CN" sz="2000" dirty="0"/>
              <a:t>SIREN </a:t>
            </a:r>
            <a:r>
              <a:rPr lang="mr-IN" altLang="zh-CN" sz="2000" dirty="0"/>
              <a:t>–</a:t>
            </a:r>
            <a:r>
              <a:rPr lang="en-US" altLang="zh-CN" sz="2000" dirty="0"/>
              <a:t> A system for visual and interactive mining of geospatial </a:t>
            </a:r>
            <a:r>
              <a:rPr lang="en-US" altLang="zh-CN" sz="2000" dirty="0" err="1"/>
              <a:t>redescriptions</a:t>
            </a:r>
            <a:r>
              <a:rPr lang="en-US" altLang="zh-CN" dirty="0"/>
              <a:t>.</a:t>
            </a:r>
          </a:p>
          <a:p>
            <a:pPr>
              <a:lnSpc>
                <a:spcPct val="150000"/>
              </a:lnSpc>
            </a:pPr>
            <a:endParaRPr kumimoji="1" lang="zh-CN" altLang="en-US" dirty="0"/>
          </a:p>
        </p:txBody>
      </p:sp>
    </p:spTree>
    <p:extLst>
      <p:ext uri="{BB962C8B-B14F-4D97-AF65-F5344CB8AC3E}">
        <p14:creationId xmlns:p14="http://schemas.microsoft.com/office/powerpoint/2010/main" val="13288120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裁剪">
  <a:themeElements>
    <a:clrScheme name="裁剪">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裁剪">
      <a:majorFont>
        <a:latin typeface="Franklin Gothic Book" panose="020B0503020102020204"/>
        <a:ea typeface=""/>
        <a:cs typeface=""/>
      </a:majorFont>
      <a:minorFont>
        <a:latin typeface="Franklin Gothic Book" panose="020B0503020102020204"/>
        <a:ea typeface=""/>
        <a:cs typeface=""/>
      </a:minorFont>
    </a:fontScheme>
    <a:fmtScheme name="裁剪">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806</TotalTime>
  <Words>800</Words>
  <Application>Microsoft Macintosh PowerPoint</Application>
  <PresentationFormat>宽屏</PresentationFormat>
  <Paragraphs>135</Paragraphs>
  <Slides>16</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16</vt:i4>
      </vt:variant>
    </vt:vector>
  </HeadingPairs>
  <TitlesOfParts>
    <vt:vector size="21" baseType="lpstr">
      <vt:lpstr>DengXian</vt:lpstr>
      <vt:lpstr>Franklin Gothic Book</vt:lpstr>
      <vt:lpstr>Wingdings</vt:lpstr>
      <vt:lpstr>Arial</vt:lpstr>
      <vt:lpstr>裁剪</vt:lpstr>
      <vt:lpstr>PowerPoint 演示文稿</vt:lpstr>
      <vt:lpstr>Outline </vt:lpstr>
      <vt:lpstr>Introduction to Interactive Data Exploration and Analytics</vt:lpstr>
      <vt:lpstr>Introduction</vt:lpstr>
      <vt:lpstr>Introduction</vt:lpstr>
      <vt:lpstr>Benefits of IDE</vt:lpstr>
      <vt:lpstr>Benefits of IDE (Contd.)</vt:lpstr>
      <vt:lpstr>Benefits of IDE (Contd.)</vt:lpstr>
      <vt:lpstr>IDE Application and Approaches</vt:lpstr>
      <vt:lpstr>IDE Application and Approaches (Contd.)</vt:lpstr>
      <vt:lpstr>IDE Application and Approaches (Contd.)</vt:lpstr>
      <vt:lpstr>CHALLENGES &amp; OPEN PROBLEMS </vt:lpstr>
      <vt:lpstr>Application based challenges </vt:lpstr>
      <vt:lpstr>General Problems</vt:lpstr>
      <vt:lpstr>Conclusion</vt:lpstr>
      <vt:lpstr>References</vt:lpstr>
    </vt:vector>
  </TitlesOfParts>
  <Company/>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Interactive Data Exploration And Analysis</dc:title>
  <dc:creator>Chenhan Ma</dc:creator>
  <cp:lastModifiedBy>Chenhan Ma</cp:lastModifiedBy>
  <cp:revision>42</cp:revision>
  <dcterms:created xsi:type="dcterms:W3CDTF">2017-04-25T23:56:30Z</dcterms:created>
  <dcterms:modified xsi:type="dcterms:W3CDTF">2017-04-30T10:50:15Z</dcterms:modified>
</cp:coreProperties>
</file>

<file path=docProps/thumbnail.jpeg>
</file>